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embeddedFontLst>
    <p:embeddedFont>
      <p:font typeface="Nunito"/>
      <p:regular r:id="rId103"/>
      <p:bold r:id="rId104"/>
      <p:italic r:id="rId105"/>
      <p:boldItalic r:id="rId106"/>
    </p:embeddedFont>
    <p:embeddedFont>
      <p:font typeface="Kaisei Decol Medium"/>
      <p:regular r:id="rId107"/>
      <p:bold r:id="rId108"/>
    </p:embeddedFont>
    <p:embeddedFont>
      <p:font typeface="Sofia"/>
      <p:regular r:id="rId109"/>
    </p:embeddedFont>
    <p:embeddedFont>
      <p:font typeface="Century Schoolbook"/>
      <p:regular r:id="rId110"/>
      <p:bold r:id="rId111"/>
      <p:italic r:id="rId112"/>
      <p:boldItalic r:id="rId113"/>
    </p:embeddedFont>
    <p:embeddedFont>
      <p:font typeface="Fondamento"/>
      <p:regular r:id="rId114"/>
      <p:italic r:id="rId115"/>
    </p:embeddedFont>
    <p:embeddedFont>
      <p:font typeface="Sora"/>
      <p:regular r:id="rId116"/>
      <p:bold r:id="rId117"/>
    </p:embeddedFont>
    <p:embeddedFont>
      <p:font typeface="Kaisei Decol"/>
      <p:regular r:id="rId118"/>
      <p:bold r:id="rId119"/>
    </p:embeddedFont>
    <p:embeddedFont>
      <p:font typeface="Montserrat Underline"/>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EA39D-6B80-4A92-8DBD-AB850D5B8326}">
  <a:tblStyle styleId="{D73EA39D-6B80-4A92-8DBD-AB850D5B83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EA068F6-B3FE-4F4B-8A6E-87D5D81E373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KaiseiDecolMedium-regular.fntdata"/><Relationship Id="rId106" Type="http://schemas.openxmlformats.org/officeDocument/2006/relationships/font" Target="fonts/Nunito-boldItalic.fntdata"/><Relationship Id="rId105" Type="http://schemas.openxmlformats.org/officeDocument/2006/relationships/font" Target="fonts/Nunito-italic.fntdata"/><Relationship Id="rId104" Type="http://schemas.openxmlformats.org/officeDocument/2006/relationships/font" Target="fonts/Nunito-bold.fntdata"/><Relationship Id="rId109" Type="http://schemas.openxmlformats.org/officeDocument/2006/relationships/font" Target="fonts/Sofia-regular.fntdata"/><Relationship Id="rId108" Type="http://schemas.openxmlformats.org/officeDocument/2006/relationships/font" Target="fonts/KaiseiDecol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Nunito-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MontserratUnderline-bold.fntdata"/><Relationship Id="rId25" Type="http://schemas.openxmlformats.org/officeDocument/2006/relationships/slide" Target="slides/slide19.xml"/><Relationship Id="rId120" Type="http://schemas.openxmlformats.org/officeDocument/2006/relationships/font" Target="fonts/MontserratUnderlin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MontserratUnderline-boldItalic.fntdata"/><Relationship Id="rId122" Type="http://schemas.openxmlformats.org/officeDocument/2006/relationships/font" Target="fonts/MontserratUnderline-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KaiseiDecol-regular.fntdata"/><Relationship Id="rId117" Type="http://schemas.openxmlformats.org/officeDocument/2006/relationships/font" Target="fonts/Sora-bold.fntdata"/><Relationship Id="rId116" Type="http://schemas.openxmlformats.org/officeDocument/2006/relationships/font" Target="fonts/Sora-regular.fntdata"/><Relationship Id="rId115" Type="http://schemas.openxmlformats.org/officeDocument/2006/relationships/font" Target="fonts/Fondamento-italic.fntdata"/><Relationship Id="rId119" Type="http://schemas.openxmlformats.org/officeDocument/2006/relationships/font" Target="fonts/KaiseiDecol-bold.fntdata"/><Relationship Id="rId15" Type="http://schemas.openxmlformats.org/officeDocument/2006/relationships/slide" Target="slides/slide9.xml"/><Relationship Id="rId110" Type="http://schemas.openxmlformats.org/officeDocument/2006/relationships/font" Target="fonts/CenturySchoolbook-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Fondamento-regular.fntdata"/><Relationship Id="rId18" Type="http://schemas.openxmlformats.org/officeDocument/2006/relationships/slide" Target="slides/slide12.xml"/><Relationship Id="rId113" Type="http://schemas.openxmlformats.org/officeDocument/2006/relationships/font" Target="fonts/CenturySchoolbook-boldItalic.fntdata"/><Relationship Id="rId112" Type="http://schemas.openxmlformats.org/officeDocument/2006/relationships/font" Target="fonts/CenturySchoolbook-italic.fntdata"/><Relationship Id="rId111" Type="http://schemas.openxmlformats.org/officeDocument/2006/relationships/font" Target="fonts/CenturySchoolbook-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86bbc0d4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86bbc0d4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45b6fe12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45b6fe12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45b6fe1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45b6fe1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45b6fe12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45b6fe12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45b6fe12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45b6fe12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45b6fe12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45b6fe1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45b6fe12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45b6fe12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45b6fe12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45b6fe12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45b6fe12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45b6fe12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https://www.cs.cornell.edu/~tomf/notes/cps104/twoscomp.html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2a57c7b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2a57c7b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2a57c7b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2a57c7b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45b6fe12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45b6fe12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2a57c7b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2a57c7b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2a57c7bc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2a57c7bc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2a57c7bc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2a57c7bc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2a57c7b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2a57c7b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2a57c7bc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2a57c7bc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4e166f3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4e166f3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4e166f3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4e166f3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4e166f3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4e166f3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4e166f3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4e166f3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4e166f3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24e166f3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86bbc0d4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86bbc0d4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4e166f3f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4e166f3f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45b6fe12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45b6fe12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4e4d643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4e4d643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45b6fe12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45b6fe12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45b6fe12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45b6fe12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45b6fe1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45b6fe1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45b6fe12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745b6fe12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45b6fe12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745b6fe12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45b6fe12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45b6fe12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45b6fe12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45b6fe12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86bbc0d4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86bbc0d4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45b6fe12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745b6fe12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45b6fe12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45b6fe12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45b6fe12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45b6fe12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24e166f3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24e166f3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45b6fe12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45b6fe12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4e166f3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4e166f3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45b6fe12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45b6fe12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24e4d6438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24e4d6438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45b6fe12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45b6fe12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45b6fe12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45b6fe12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45b6fe1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45b6fe1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45b6fe12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45b6fe12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4e166f3f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4e166f3f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45b6fe12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45b6fe12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45b6fe12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45b6fe12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45b6fe12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745b6fe12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45b6fe12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45b6fe12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45b6fe12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45b6fe12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745b6fe12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745b6fe12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4e4d6438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4e4d6438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4e4d6438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24e4d6438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45b6fe1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45b6fe1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4e4d6438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4e4d6438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4e4d6438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4e4d6438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4e4d6438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4e4d6438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24e4d6438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24e4d6438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4e4d6438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4e4d6438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4e4d6438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24e4d6438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24e4d6438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24e4d6438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24e4d6438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24e4d6438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24e4d6438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324e4d6438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4e4d64389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4e4d64389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45b6fe1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45b6fe1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745b6fe12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745b6fe12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45b6fe12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45b6fe12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24e166f3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24e166f3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24e166f3f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24e166f3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4e166f3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4e166f3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24e166f3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24e166f3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24e166f3f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24e166f3f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745b6fe12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745b6fe12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324e166f3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324e166f3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745b6fe12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745b6fe12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45b6fe1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45b6fe1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745b6fe12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745b6fe12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745b6fe12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745b6fe12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745b6fe129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745b6fe129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745b6fe12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745b6fe12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745b6fe12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745b6fe12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745b6fe12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745b6fe12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745b6fe12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745b6fe12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745b6fe129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745b6fe129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745b6fe12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745b6fe12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745b6fe12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745b6fe12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45b6fe1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45b6fe1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745b6fe129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745b6fe129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745b6fe129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745b6fe12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745b6fe129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745b6fe12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745b6fe12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745b6fe129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745b6fe129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745b6fe129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745b6fe12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745b6fe12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745b6fe129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745b6fe129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standards.ieee.org/ieee/754/6210/" TargetMode="External"/><Relationship Id="rId4" Type="http://schemas.openxmlformats.org/officeDocument/2006/relationships/hyperlink" Target="https://ieeexplore.ieee.org/stamp/stamp.jsp?tp=&amp;arnumber=876622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asciitable.com/" TargetMode="Externa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home.unicode.or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6.png"/><Relationship Id="rId13" Type="http://schemas.openxmlformats.org/officeDocument/2006/relationships/image" Target="../media/image24.png"/><Relationship Id="rId12"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6.png"/><Relationship Id="rId9" Type="http://schemas.openxmlformats.org/officeDocument/2006/relationships/image" Target="../media/image17.png"/><Relationship Id="rId14"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 Id="rId4" Type="http://schemas.openxmlformats.org/officeDocument/2006/relationships/image" Target="../media/image43.png"/><Relationship Id="rId5" Type="http://schemas.openxmlformats.org/officeDocument/2006/relationships/hyperlink" Target="https://spectrum.ieee.org/transistor-histor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jpg"/><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4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0.jpg"/><Relationship Id="rId4"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4.jpg"/><Relationship Id="rId4"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5.jp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5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2.png"/><Relationship Id="rId4" Type="http://schemas.openxmlformats.org/officeDocument/2006/relationships/image" Target="../media/image3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7.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49.png"/><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59.png"/><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2.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build-electronic-circuits.com/4000-series-integrated-circuits/ic-4001/" TargetMode="Externa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54.png"/><Relationship Id="rId4" Type="http://schemas.openxmlformats.org/officeDocument/2006/relationships/hyperlink" Target="https://www.build-electronic-circuits.com/4000-series-integrated-circuits/ic-40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83.png"/><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82.jp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7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7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77.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0.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9.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youtube.com/watch?v=SYSJefKc7L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33" name="Google Shape;133;p13"/>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Sofia"/>
                <a:ea typeface="Sofia"/>
                <a:cs typeface="Sofia"/>
                <a:sym typeface="Sofia"/>
              </a:rPr>
              <a:t>02 Number Systems and Digital Logic</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Converting from Base 10 to Base 6</a:t>
            </a:r>
            <a:endParaRPr/>
          </a:p>
        </p:txBody>
      </p:sp>
      <p:sp>
        <p:nvSpPr>
          <p:cNvPr id="185" name="Google Shape;185;p22"/>
          <p:cNvSpPr txBox="1"/>
          <p:nvPr>
            <p:ph idx="1" type="body"/>
          </p:nvPr>
        </p:nvSpPr>
        <p:spPr>
          <a:xfrm>
            <a:off x="311700" y="1152475"/>
            <a:ext cx="8520600" cy="541500"/>
          </a:xfrm>
          <a:prstGeom prst="rect">
            <a:avLst/>
          </a:prstGeom>
        </p:spPr>
        <p:txBody>
          <a:bodyPr anchorCtr="0" anchor="t" bIns="91425" lIns="91425" spcFirstLastPara="1" rIns="91425" wrap="square" tIns="91425">
            <a:normAutofit fontScale="55000" lnSpcReduction="20000"/>
          </a:bodyPr>
          <a:lstStyle/>
          <a:p>
            <a:pPr indent="-312420" lvl="0" marL="457200" rtl="0" algn="l">
              <a:lnSpc>
                <a:spcPct val="100000"/>
              </a:lnSpc>
              <a:spcBef>
                <a:spcPts val="0"/>
              </a:spcBef>
              <a:spcAft>
                <a:spcPts val="0"/>
              </a:spcAft>
              <a:buClr>
                <a:schemeClr val="dk1"/>
              </a:buClr>
              <a:buSzPct val="100000"/>
              <a:buFont typeface="Avenir"/>
              <a:buChar char="•"/>
            </a:pPr>
            <a:r>
              <a:rPr lang="en" sz="2400">
                <a:solidFill>
                  <a:schemeClr val="dk1"/>
                </a:solidFill>
              </a:rPr>
              <a:t>(</a:t>
            </a:r>
            <a:r>
              <a:rPr lang="en" sz="2400">
                <a:solidFill>
                  <a:schemeClr val="dk1"/>
                </a:solidFill>
              </a:rPr>
              <a:t>3</a:t>
            </a:r>
            <a:r>
              <a:rPr lang="en" sz="2400">
                <a:solidFill>
                  <a:schemeClr val="dk1"/>
                </a:solidFill>
              </a:rPr>
              <a:t>53)</a:t>
            </a:r>
            <a:r>
              <a:rPr baseline="-25000" lang="en" sz="2400">
                <a:solidFill>
                  <a:schemeClr val="dk1"/>
                </a:solidFill>
              </a:rPr>
              <a:t>10</a:t>
            </a:r>
            <a:r>
              <a:rPr lang="en" sz="2400">
                <a:solidFill>
                  <a:schemeClr val="dk1"/>
                </a:solidFill>
              </a:rPr>
              <a:t> 🡪 (1345)</a:t>
            </a:r>
            <a:r>
              <a:rPr baseline="-25000" lang="en" sz="2400">
                <a:solidFill>
                  <a:schemeClr val="dk1"/>
                </a:solidFill>
              </a:rPr>
              <a:t>6</a:t>
            </a:r>
            <a:endParaRPr sz="2400">
              <a:solidFill>
                <a:schemeClr val="dk1"/>
              </a:solidFill>
            </a:endParaRPr>
          </a:p>
          <a:p>
            <a:pPr indent="0" lvl="0" marL="457200" rtl="0" algn="l">
              <a:lnSpc>
                <a:spcPct val="100000"/>
              </a:lnSpc>
              <a:spcBef>
                <a:spcPts val="0"/>
              </a:spcBef>
              <a:spcAft>
                <a:spcPts val="0"/>
              </a:spcAft>
              <a:buNone/>
            </a:pPr>
            <a:r>
              <a:t/>
            </a:r>
            <a:endParaRPr sz="2400">
              <a:solidFill>
                <a:schemeClr val="dk1"/>
              </a:solidFill>
            </a:endParaRPr>
          </a:p>
        </p:txBody>
      </p:sp>
      <p:graphicFrame>
        <p:nvGraphicFramePr>
          <p:cNvPr id="186" name="Google Shape;186;p22"/>
          <p:cNvGraphicFramePr/>
          <p:nvPr/>
        </p:nvGraphicFramePr>
        <p:xfrm>
          <a:off x="211425" y="1837825"/>
          <a:ext cx="3000000" cy="3000000"/>
        </p:xfrm>
        <a:graphic>
          <a:graphicData uri="http://schemas.openxmlformats.org/drawingml/2006/table">
            <a:tbl>
              <a:tblPr>
                <a:noFill/>
                <a:tableStyleId>{D73EA39D-6B80-4A92-8DBD-AB850D5B8326}</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87" name="Google Shape;187;p22"/>
          <p:cNvGraphicFramePr/>
          <p:nvPr/>
        </p:nvGraphicFramePr>
        <p:xfrm>
          <a:off x="2566725" y="1828725"/>
          <a:ext cx="3000000" cy="3000000"/>
        </p:xfrm>
        <a:graphic>
          <a:graphicData uri="http://schemas.openxmlformats.org/drawingml/2006/table">
            <a:tbl>
              <a:tblPr>
                <a:noFill/>
                <a:tableStyleId>{D73EA39D-6B80-4A92-8DBD-AB850D5B8326}</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88" name="Google Shape;188;p22"/>
          <p:cNvGraphicFramePr/>
          <p:nvPr/>
        </p:nvGraphicFramePr>
        <p:xfrm>
          <a:off x="4980700" y="1770050"/>
          <a:ext cx="3000000" cy="3000000"/>
        </p:xfrm>
        <a:graphic>
          <a:graphicData uri="http://schemas.openxmlformats.org/drawingml/2006/table">
            <a:tbl>
              <a:tblPr>
                <a:noFill/>
                <a:tableStyleId>{D73EA39D-6B80-4A92-8DBD-AB850D5B8326}</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r>
            </a:tbl>
          </a:graphicData>
        </a:graphic>
      </p:graphicFrame>
      <p:sp>
        <p:nvSpPr>
          <p:cNvPr id="189" name="Google Shape;189;p22"/>
          <p:cNvSpPr/>
          <p:nvPr/>
        </p:nvSpPr>
        <p:spPr>
          <a:xfrm>
            <a:off x="5267450" y="1982561"/>
            <a:ext cx="2208550" cy="2276300"/>
          </a:xfrm>
          <a:custGeom>
            <a:rect b="b" l="l" r="r" t="t"/>
            <a:pathLst>
              <a:path extrusionOk="0" h="91052" w="88342">
                <a:moveTo>
                  <a:pt x="0" y="89927"/>
                </a:moveTo>
                <a:cubicBezTo>
                  <a:pt x="9979" y="89927"/>
                  <a:pt x="20378" y="92503"/>
                  <a:pt x="29936" y="89634"/>
                </a:cubicBezTo>
                <a:cubicBezTo>
                  <a:pt x="41537" y="86152"/>
                  <a:pt x="52246" y="78065"/>
                  <a:pt x="59286" y="68209"/>
                </a:cubicBezTo>
                <a:cubicBezTo>
                  <a:pt x="69392" y="54060"/>
                  <a:pt x="73597" y="36077"/>
                  <a:pt x="76309" y="18902"/>
                </a:cubicBezTo>
                <a:cubicBezTo>
                  <a:pt x="77211" y="13187"/>
                  <a:pt x="76081" y="7198"/>
                  <a:pt x="77482" y="1585"/>
                </a:cubicBezTo>
                <a:cubicBezTo>
                  <a:pt x="77720" y="631"/>
                  <a:pt x="77471" y="3578"/>
                  <a:pt x="77189" y="4520"/>
                </a:cubicBezTo>
                <a:cubicBezTo>
                  <a:pt x="76686" y="6196"/>
                  <a:pt x="75812" y="7760"/>
                  <a:pt x="74841" y="9216"/>
                </a:cubicBezTo>
                <a:cubicBezTo>
                  <a:pt x="71965" y="13531"/>
                  <a:pt x="71069" y="19756"/>
                  <a:pt x="66623" y="22424"/>
                </a:cubicBezTo>
                <a:cubicBezTo>
                  <a:pt x="64526" y="23683"/>
                  <a:pt x="67770" y="17651"/>
                  <a:pt x="68678" y="15380"/>
                </a:cubicBezTo>
                <a:cubicBezTo>
                  <a:pt x="70321" y="11272"/>
                  <a:pt x="73855" y="8201"/>
                  <a:pt x="76309" y="4520"/>
                </a:cubicBezTo>
                <a:cubicBezTo>
                  <a:pt x="77386" y="2904"/>
                  <a:pt x="78240" y="-352"/>
                  <a:pt x="80124" y="118"/>
                </a:cubicBezTo>
                <a:cubicBezTo>
                  <a:pt x="80795" y="285"/>
                  <a:pt x="80417" y="1480"/>
                  <a:pt x="80417" y="2172"/>
                </a:cubicBezTo>
                <a:cubicBezTo>
                  <a:pt x="80417" y="9239"/>
                  <a:pt x="86105" y="15133"/>
                  <a:pt x="88342" y="21837"/>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to Decimal ( Positive Unsigned)</a:t>
            </a:r>
            <a:endParaRPr/>
          </a:p>
        </p:txBody>
      </p:sp>
      <p:sp>
        <p:nvSpPr>
          <p:cNvPr id="195" name="Google Shape;19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From base 2 to base 10:</a:t>
            </a:r>
            <a:endParaRPr/>
          </a:p>
          <a:p>
            <a:pPr indent="0" lvl="0" marL="0" rtl="0" algn="l">
              <a:spcBef>
                <a:spcPts val="1000"/>
              </a:spcBef>
              <a:spcAft>
                <a:spcPts val="0"/>
              </a:spcAft>
              <a:buNone/>
            </a:pPr>
            <a:r>
              <a:rPr lang="en"/>
              <a:t>(10111000)</a:t>
            </a:r>
            <a:r>
              <a:rPr baseline="-25000" lang="en"/>
              <a:t>2</a:t>
            </a:r>
            <a:r>
              <a:rPr lang="en"/>
              <a:t> =</a:t>
            </a:r>
            <a:endParaRPr/>
          </a:p>
          <a:p>
            <a:pPr indent="0" lvl="0" marL="0" rtl="0" algn="l">
              <a:spcBef>
                <a:spcPts val="1000"/>
              </a:spcBef>
              <a:spcAft>
                <a:spcPts val="0"/>
              </a:spcAft>
              <a:buClr>
                <a:schemeClr val="dk1"/>
              </a:buClr>
              <a:buSzPts val="1100"/>
              <a:buFont typeface="Arial"/>
              <a:buNone/>
            </a:pPr>
            <a:r>
              <a:rPr lang="en"/>
              <a:t>1x2</a:t>
            </a:r>
            <a:r>
              <a:rPr baseline="30000" lang="en"/>
              <a:t>7</a:t>
            </a:r>
            <a:r>
              <a:rPr lang="en"/>
              <a:t> + 0x2</a:t>
            </a:r>
            <a:r>
              <a:rPr baseline="30000" lang="en"/>
              <a:t>6</a:t>
            </a:r>
            <a:r>
              <a:rPr lang="en"/>
              <a:t> + 1x2</a:t>
            </a:r>
            <a:r>
              <a:rPr baseline="30000" lang="en"/>
              <a:t>5</a:t>
            </a:r>
            <a:r>
              <a:rPr lang="en"/>
              <a:t> + 1x2</a:t>
            </a:r>
            <a:r>
              <a:rPr baseline="30000" lang="en"/>
              <a:t>4</a:t>
            </a:r>
            <a:r>
              <a:rPr lang="en"/>
              <a:t> + 1x2</a:t>
            </a:r>
            <a:r>
              <a:rPr baseline="30000" lang="en"/>
              <a:t>3</a:t>
            </a:r>
            <a:r>
              <a:rPr lang="en"/>
              <a:t> + 0x2</a:t>
            </a:r>
            <a:r>
              <a:rPr baseline="30000" lang="en"/>
              <a:t>2</a:t>
            </a:r>
            <a:r>
              <a:rPr lang="en"/>
              <a:t> + 0x2</a:t>
            </a:r>
            <a:r>
              <a:rPr baseline="30000" lang="en"/>
              <a:t>1</a:t>
            </a:r>
            <a:r>
              <a:rPr lang="en"/>
              <a:t> + 0x2</a:t>
            </a:r>
            <a:r>
              <a:rPr baseline="30000" lang="en"/>
              <a:t>0</a:t>
            </a:r>
            <a:endParaRPr baseline="30000"/>
          </a:p>
          <a:p>
            <a:pPr indent="0" lvl="0" marL="0" rtl="0" algn="l">
              <a:spcBef>
                <a:spcPts val="1000"/>
              </a:spcBef>
              <a:spcAft>
                <a:spcPts val="0"/>
              </a:spcAft>
              <a:buClr>
                <a:schemeClr val="dk1"/>
              </a:buClr>
              <a:buSzPts val="1100"/>
              <a:buFont typeface="Arial"/>
              <a:buNone/>
            </a:pPr>
            <a:r>
              <a:rPr lang="en"/>
              <a:t>128    + 0         + 32      +  16    + 8       + 0      + 0       + 0</a:t>
            </a:r>
            <a:endParaRPr/>
          </a:p>
          <a:p>
            <a:pPr indent="0" lvl="0" marL="0" rtl="0" algn="l">
              <a:spcBef>
                <a:spcPts val="1000"/>
              </a:spcBef>
              <a:spcAft>
                <a:spcPts val="0"/>
              </a:spcAft>
              <a:buClr>
                <a:schemeClr val="dk1"/>
              </a:buClr>
              <a:buSzPts val="1100"/>
              <a:buFont typeface="Arial"/>
              <a:buNone/>
            </a:pPr>
            <a:r>
              <a:rPr lang="en"/>
              <a:t>= 184</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Addition</a:t>
            </a:r>
            <a:endParaRPr/>
          </a:p>
        </p:txBody>
      </p:sp>
      <p:graphicFrame>
        <p:nvGraphicFramePr>
          <p:cNvPr id="201" name="Google Shape;201;p24"/>
          <p:cNvGraphicFramePr/>
          <p:nvPr/>
        </p:nvGraphicFramePr>
        <p:xfrm>
          <a:off x="952500" y="2000250"/>
          <a:ext cx="3000000" cy="3000000"/>
        </p:xfrm>
        <a:graphic>
          <a:graphicData uri="http://schemas.openxmlformats.org/drawingml/2006/table">
            <a:tbl>
              <a:tblPr>
                <a:noFill/>
                <a:tableStyleId>{D73EA39D-6B80-4A92-8DBD-AB850D5B8326}</a:tableStyleId>
              </a:tblPr>
              <a:tblGrid>
                <a:gridCol w="663475"/>
                <a:gridCol w="663475"/>
                <a:gridCol w="663475"/>
                <a:gridCol w="6634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r>
              <a:tr h="396200">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r>
            </a:tbl>
          </a:graphicData>
        </a:graphic>
      </p:graphicFrame>
      <p:graphicFrame>
        <p:nvGraphicFramePr>
          <p:cNvPr id="202" name="Google Shape;202;p24"/>
          <p:cNvGraphicFramePr/>
          <p:nvPr/>
        </p:nvGraphicFramePr>
        <p:xfrm>
          <a:off x="952500" y="3731325"/>
          <a:ext cx="3000000" cy="3000000"/>
        </p:xfrm>
        <a:graphic>
          <a:graphicData uri="http://schemas.openxmlformats.org/drawingml/2006/table">
            <a:tbl>
              <a:tblPr>
                <a:noFill/>
                <a:tableStyleId>{D73EA39D-6B80-4A92-8DBD-AB850D5B8326}</a:tableStyleId>
              </a:tblPr>
              <a:tblGrid>
                <a:gridCol w="663475"/>
                <a:gridCol w="663475"/>
                <a:gridCol w="663475"/>
                <a:gridCol w="663475"/>
              </a:tblGrid>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Signed Binary</a:t>
            </a:r>
            <a:endParaRPr/>
          </a:p>
        </p:txBody>
      </p:sp>
      <p:sp>
        <p:nvSpPr>
          <p:cNvPr id="208" name="Google Shape;20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System 1: Sign/Magnitude</a:t>
            </a:r>
            <a:endParaRPr b="1"/>
          </a:p>
          <a:p>
            <a:pPr indent="0" lvl="0" marL="0" rtl="0" algn="l">
              <a:spcBef>
                <a:spcPts val="1000"/>
              </a:spcBef>
              <a:spcAft>
                <a:spcPts val="0"/>
              </a:spcAft>
              <a:buNone/>
            </a:pPr>
            <a:r>
              <a:rPr lang="en"/>
              <a:t>N-bit binary number</a:t>
            </a:r>
            <a:endParaRPr/>
          </a:p>
          <a:p>
            <a:pPr indent="0" lvl="0" marL="0" rtl="0" algn="l">
              <a:spcBef>
                <a:spcPts val="1000"/>
              </a:spcBef>
              <a:spcAft>
                <a:spcPts val="0"/>
              </a:spcAft>
              <a:buNone/>
            </a:pPr>
            <a:r>
              <a:rPr lang="en"/>
              <a:t>Most significant bit as the sign, and remaining N-1 bits as the magnitude.</a:t>
            </a:r>
            <a:endParaRPr/>
          </a:p>
          <a:p>
            <a:pPr indent="0" lvl="0" marL="0" rtl="0" algn="l">
              <a:spcBef>
                <a:spcPts val="1000"/>
              </a:spcBef>
              <a:spcAft>
                <a:spcPts val="0"/>
              </a:spcAft>
              <a:buNone/>
            </a:pPr>
            <a:r>
              <a:rPr lang="en"/>
              <a:t>For example</a:t>
            </a:r>
            <a:endParaRPr/>
          </a:p>
          <a:p>
            <a:pPr indent="0" lvl="0" marL="0" rtl="0" algn="l">
              <a:spcBef>
                <a:spcPts val="1000"/>
              </a:spcBef>
              <a:spcAft>
                <a:spcPts val="0"/>
              </a:spcAft>
              <a:buNone/>
            </a:pPr>
            <a:r>
              <a:rPr lang="en"/>
              <a:t>(5)</a:t>
            </a:r>
            <a:r>
              <a:rPr baseline="-25000" lang="en"/>
              <a:t>10</a:t>
            </a:r>
            <a:r>
              <a:rPr lang="en"/>
              <a:t> = (101)</a:t>
            </a:r>
            <a:r>
              <a:rPr baseline="-25000" lang="en"/>
              <a:t>2</a:t>
            </a:r>
            <a:r>
              <a:rPr lang="en"/>
              <a:t> or (0101)</a:t>
            </a:r>
            <a:r>
              <a:rPr baseline="-25000" lang="en"/>
              <a:t>2</a:t>
            </a:r>
            <a:endParaRPr baseline="-25000"/>
          </a:p>
          <a:p>
            <a:pPr indent="0" lvl="0" marL="0" rtl="0" algn="l">
              <a:spcBef>
                <a:spcPts val="1000"/>
              </a:spcBef>
              <a:spcAft>
                <a:spcPts val="0"/>
              </a:spcAft>
              <a:buNone/>
            </a:pPr>
            <a:r>
              <a:rPr lang="en"/>
              <a:t>then (-5)</a:t>
            </a:r>
            <a:r>
              <a:rPr baseline="-25000" lang="en"/>
              <a:t>10</a:t>
            </a:r>
            <a:r>
              <a:rPr lang="en"/>
              <a:t> = (1101)</a:t>
            </a:r>
            <a:r>
              <a:rPr baseline="-25000" lang="en"/>
              <a:t>2</a:t>
            </a:r>
            <a:endParaRPr/>
          </a:p>
          <a:p>
            <a:pPr indent="0" lvl="0" marL="0" rtl="0" algn="l">
              <a:spcBef>
                <a:spcPts val="1000"/>
              </a:spcBef>
              <a:spcAft>
                <a:spcPts val="1000"/>
              </a:spcAft>
              <a:buNone/>
            </a:pPr>
            <a:r>
              <a:rPr lang="en"/>
              <a:t>However, with this scheme, we cannot perform addition operations discussed in the previous slide. Try it out! </a:t>
            </a:r>
            <a:r>
              <a:rPr lang="en"/>
              <a:t>(5)</a:t>
            </a:r>
            <a:r>
              <a:rPr baseline="-25000" lang="en"/>
              <a:t>10</a:t>
            </a:r>
            <a:r>
              <a:rPr lang="en"/>
              <a:t>  + </a:t>
            </a:r>
            <a:r>
              <a:rPr lang="en"/>
              <a:t>(-5)</a:t>
            </a:r>
            <a:r>
              <a:rPr baseline="-25000" lang="en"/>
              <a:t>10</a:t>
            </a:r>
            <a:r>
              <a:rPr lang="en"/>
              <a:t>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t>
            </a:r>
            <a:r>
              <a:rPr lang="en"/>
              <a:t>igned Binary</a:t>
            </a:r>
            <a:endParaRPr/>
          </a:p>
        </p:txBody>
      </p:sp>
      <p:sp>
        <p:nvSpPr>
          <p:cNvPr id="214" name="Google Shape;21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System 2: Two’s complemen</a:t>
            </a:r>
            <a:r>
              <a:rPr b="1" lang="en"/>
              <a:t>t</a:t>
            </a:r>
            <a:endParaRPr b="1"/>
          </a:p>
          <a:p>
            <a:pPr indent="0" lvl="0" marL="0" rtl="0" algn="l">
              <a:spcBef>
                <a:spcPts val="1000"/>
              </a:spcBef>
              <a:spcAft>
                <a:spcPts val="0"/>
              </a:spcAft>
              <a:buNone/>
            </a:pPr>
            <a:r>
              <a:rPr lang="en"/>
              <a:t>To get two’s complement, write numbers in the binary, flip 0 to 1 and 1 to 0, and add 1.</a:t>
            </a:r>
            <a:endParaRPr/>
          </a:p>
          <a:p>
            <a:pPr indent="0" lvl="0" marL="0" rtl="0" algn="l">
              <a:spcBef>
                <a:spcPts val="1000"/>
              </a:spcBef>
              <a:spcAft>
                <a:spcPts val="0"/>
              </a:spcAft>
              <a:buNone/>
            </a:pPr>
            <a:r>
              <a:rPr lang="en"/>
              <a:t>Consider 00011100 which is 28 in the decimal in 8-bit binary.</a:t>
            </a:r>
            <a:endParaRPr/>
          </a:p>
          <a:p>
            <a:pPr indent="0" lvl="0" marL="0" rtl="0" algn="l">
              <a:spcBef>
                <a:spcPts val="1000"/>
              </a:spcBef>
              <a:spcAft>
                <a:spcPts val="0"/>
              </a:spcAft>
              <a:buNone/>
            </a:pPr>
            <a:r>
              <a:rPr lang="en"/>
              <a:t>Step 1: Flip the digits</a:t>
            </a:r>
            <a:endParaRPr/>
          </a:p>
          <a:p>
            <a:pPr indent="0" lvl="0" marL="0" rtl="0" algn="l">
              <a:spcBef>
                <a:spcPts val="1000"/>
              </a:spcBef>
              <a:spcAft>
                <a:spcPts val="0"/>
              </a:spcAft>
              <a:buNone/>
            </a:pPr>
            <a:r>
              <a:rPr lang="en"/>
              <a:t>11100011</a:t>
            </a:r>
            <a:endParaRPr/>
          </a:p>
          <a:p>
            <a:pPr indent="0" lvl="0" marL="0" rtl="0" algn="l">
              <a:spcBef>
                <a:spcPts val="1000"/>
              </a:spcBef>
              <a:spcAft>
                <a:spcPts val="0"/>
              </a:spcAft>
              <a:buNone/>
            </a:pPr>
            <a:r>
              <a:rPr lang="en"/>
              <a:t>Step 2: Add 1.</a:t>
            </a:r>
            <a:endParaRPr/>
          </a:p>
          <a:p>
            <a:pPr indent="0" lvl="0" marL="0" rtl="0" algn="l">
              <a:spcBef>
                <a:spcPts val="1000"/>
              </a:spcBef>
              <a:spcAft>
                <a:spcPts val="1000"/>
              </a:spcAft>
              <a:buNone/>
            </a:pPr>
            <a:r>
              <a:rPr lang="en"/>
              <a:t>11100100 which is -28 in the decimal.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2’s complement	</a:t>
            </a:r>
            <a:endParaRPr/>
          </a:p>
        </p:txBody>
      </p:sp>
      <p:sp>
        <p:nvSpPr>
          <p:cNvPr id="220" name="Google Shape;22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convert back 2’s complement to original, basically know whose number it is negative of</a:t>
            </a:r>
            <a:endParaRPr/>
          </a:p>
          <a:p>
            <a:pPr indent="0" lvl="0" marL="0" rtl="0" algn="l">
              <a:spcBef>
                <a:spcPts val="1000"/>
              </a:spcBef>
              <a:spcAft>
                <a:spcPts val="0"/>
              </a:spcAft>
              <a:buNone/>
            </a:pPr>
            <a:r>
              <a:rPr lang="en"/>
              <a:t>Step 1: Flip 0 and 1.</a:t>
            </a:r>
            <a:endParaRPr/>
          </a:p>
          <a:p>
            <a:pPr indent="0" lvl="0" marL="0" rtl="0" algn="l">
              <a:spcBef>
                <a:spcPts val="1000"/>
              </a:spcBef>
              <a:spcAft>
                <a:spcPts val="0"/>
              </a:spcAft>
              <a:buNone/>
            </a:pPr>
            <a:r>
              <a:rPr lang="en"/>
              <a:t>Step 2: Add 1</a:t>
            </a:r>
            <a:endParaRPr/>
          </a:p>
          <a:p>
            <a:pPr indent="0" lvl="0" marL="0" rtl="0" algn="l">
              <a:spcBef>
                <a:spcPts val="1000"/>
              </a:spcBef>
              <a:spcAft>
                <a:spcPts val="1000"/>
              </a:spcAft>
              <a:buClr>
                <a:schemeClr val="dk1"/>
              </a:buClr>
              <a:buSzPts val="1100"/>
              <a:buFont typeface="Arial"/>
              <a:buNone/>
            </a:pPr>
            <a:r>
              <a:rPr lang="en"/>
              <a:t>11100100 ⇒ 00011011⇒  00011100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Arithmetic with Two's Complement</a:t>
            </a:r>
            <a:endParaRPr/>
          </a:p>
        </p:txBody>
      </p:sp>
      <p:sp>
        <p:nvSpPr>
          <p:cNvPr id="226" name="Google Shape;226;p28"/>
          <p:cNvSpPr txBox="1"/>
          <p:nvPr>
            <p:ph idx="1" type="body"/>
          </p:nvPr>
        </p:nvSpPr>
        <p:spPr>
          <a:xfrm>
            <a:off x="311700" y="1152475"/>
            <a:ext cx="3803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With two’s complement, circuitry for addition and subtraction can be unified as we will see later.</a:t>
            </a:r>
            <a:endParaRPr/>
          </a:p>
          <a:p>
            <a:pPr indent="0" lvl="0" marL="0" rtl="0" algn="l">
              <a:spcBef>
                <a:spcPts val="1000"/>
              </a:spcBef>
              <a:spcAft>
                <a:spcPts val="0"/>
              </a:spcAft>
              <a:buNone/>
            </a:pPr>
            <a:r>
              <a:rPr lang="en"/>
              <a:t>Add 12 and 21</a:t>
            </a:r>
            <a:endParaRPr/>
          </a:p>
          <a:p>
            <a:pPr indent="0" lvl="0" marL="0" rtl="0" algn="l">
              <a:spcBef>
                <a:spcPts val="1000"/>
              </a:spcBef>
              <a:spcAft>
                <a:spcPts val="0"/>
              </a:spcAft>
              <a:buNone/>
            </a:pPr>
            <a:r>
              <a:rPr lang="en"/>
              <a:t>0000</a:t>
            </a:r>
            <a:r>
              <a:rPr lang="en"/>
              <a:t>1100</a:t>
            </a:r>
            <a:endParaRPr/>
          </a:p>
          <a:p>
            <a:pPr indent="0" lvl="0" marL="0" rtl="0" algn="l">
              <a:spcBef>
                <a:spcPts val="1000"/>
              </a:spcBef>
              <a:spcAft>
                <a:spcPts val="0"/>
              </a:spcAft>
              <a:buNone/>
            </a:pPr>
            <a:r>
              <a:rPr lang="en"/>
              <a:t>00010101</a:t>
            </a:r>
            <a:endParaRPr/>
          </a:p>
          <a:p>
            <a:pPr indent="0" lvl="0" marL="0" rtl="0" algn="l">
              <a:spcBef>
                <a:spcPts val="1000"/>
              </a:spcBef>
              <a:spcAft>
                <a:spcPts val="0"/>
              </a:spcAft>
              <a:buNone/>
            </a:pPr>
            <a:r>
              <a:rPr lang="en"/>
              <a:t>—------------</a:t>
            </a:r>
            <a:endParaRPr/>
          </a:p>
          <a:p>
            <a:pPr indent="0" lvl="0" marL="0" rtl="0" algn="l">
              <a:spcBef>
                <a:spcPts val="1000"/>
              </a:spcBef>
              <a:spcAft>
                <a:spcPts val="1000"/>
              </a:spcAft>
              <a:buNone/>
            </a:pPr>
            <a:r>
              <a:rPr lang="en"/>
              <a:t>00100001</a:t>
            </a:r>
            <a:endParaRPr/>
          </a:p>
        </p:txBody>
      </p:sp>
      <p:sp>
        <p:nvSpPr>
          <p:cNvPr id="227" name="Google Shape;227;p28"/>
          <p:cNvSpPr txBox="1"/>
          <p:nvPr>
            <p:ph idx="1" type="body"/>
          </p:nvPr>
        </p:nvSpPr>
        <p:spPr>
          <a:xfrm>
            <a:off x="4467675" y="1108450"/>
            <a:ext cx="4556400" cy="3900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Add 12 and -21</a:t>
            </a:r>
            <a:endParaRPr/>
          </a:p>
          <a:p>
            <a:pPr indent="0" lvl="0" marL="0" rtl="0" algn="l">
              <a:spcBef>
                <a:spcPts val="1000"/>
              </a:spcBef>
              <a:spcAft>
                <a:spcPts val="0"/>
              </a:spcAft>
              <a:buNone/>
            </a:pPr>
            <a:r>
              <a:rPr lang="en"/>
              <a:t>-21 is </a:t>
            </a:r>
            <a:endParaRPr/>
          </a:p>
          <a:p>
            <a:pPr indent="0" lvl="0" marL="0" rtl="0" algn="l">
              <a:spcBef>
                <a:spcPts val="1000"/>
              </a:spcBef>
              <a:spcAft>
                <a:spcPts val="0"/>
              </a:spcAft>
              <a:buClr>
                <a:schemeClr val="dk1"/>
              </a:buClr>
              <a:buSzPts val="1100"/>
              <a:buFont typeface="Arial"/>
              <a:buNone/>
            </a:pPr>
            <a:r>
              <a:rPr lang="en"/>
              <a:t>00010101 ⇒ 11101010 ⇒11101011</a:t>
            </a:r>
            <a:endParaRPr/>
          </a:p>
          <a:p>
            <a:pPr indent="0" lvl="0" marL="0" rtl="0" algn="l">
              <a:spcBef>
                <a:spcPts val="1000"/>
              </a:spcBef>
              <a:spcAft>
                <a:spcPts val="0"/>
              </a:spcAft>
              <a:buNone/>
            </a:pPr>
            <a:r>
              <a:rPr lang="en"/>
              <a:t>00001100</a:t>
            </a:r>
            <a:endParaRPr/>
          </a:p>
          <a:p>
            <a:pPr indent="0" lvl="0" marL="0" rtl="0" algn="l">
              <a:spcBef>
                <a:spcPts val="1000"/>
              </a:spcBef>
              <a:spcAft>
                <a:spcPts val="0"/>
              </a:spcAft>
              <a:buClr>
                <a:schemeClr val="dk1"/>
              </a:buClr>
              <a:buSzPts val="1100"/>
              <a:buFont typeface="Arial"/>
              <a:buNone/>
            </a:pPr>
            <a:r>
              <a:rPr lang="en"/>
              <a:t>11101011</a:t>
            </a:r>
            <a:endParaRPr/>
          </a:p>
          <a:p>
            <a:pPr indent="0" lvl="0" marL="0" rtl="0" algn="l">
              <a:spcBef>
                <a:spcPts val="1000"/>
              </a:spcBef>
              <a:spcAft>
                <a:spcPts val="0"/>
              </a:spcAft>
              <a:buNone/>
            </a:pPr>
            <a:r>
              <a:rPr lang="en"/>
              <a:t>—------------</a:t>
            </a:r>
            <a:endParaRPr/>
          </a:p>
          <a:p>
            <a:pPr indent="0" lvl="0" marL="0" rtl="0" algn="l">
              <a:spcBef>
                <a:spcPts val="1000"/>
              </a:spcBef>
              <a:spcAft>
                <a:spcPts val="1000"/>
              </a:spcAft>
              <a:buNone/>
            </a:pPr>
            <a:r>
              <a:rPr lang="en"/>
              <a:t>11110111 which is (-9) in two’s complement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Two's Complement</a:t>
            </a:r>
            <a:endParaRPr/>
          </a:p>
        </p:txBody>
      </p:sp>
      <p:sp>
        <p:nvSpPr>
          <p:cNvPr id="233" name="Google Shape;23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 2’s complement, the most significant bit tells you whether the number is positive or negative.</a:t>
            </a:r>
            <a:endParaRPr/>
          </a:p>
          <a:p>
            <a:pPr indent="-331470" lvl="0" marL="342900" rtl="0" algn="l">
              <a:lnSpc>
                <a:spcPct val="100000"/>
              </a:lnSpc>
              <a:spcBef>
                <a:spcPts val="1000"/>
              </a:spcBef>
              <a:spcAft>
                <a:spcPts val="0"/>
              </a:spcAft>
              <a:buClr>
                <a:schemeClr val="dk2"/>
              </a:buClr>
              <a:buSzPct val="100000"/>
              <a:buFont typeface="Avenir"/>
              <a:buChar char="•"/>
            </a:pPr>
            <a:r>
              <a:rPr lang="en" sz="2400"/>
              <a:t>Range -2^(n-1) to +2^(n-1) - 1. if n=8 then range is -128 to +127. (n is the bit count)*</a:t>
            </a:r>
            <a:endParaRPr sz="2400"/>
          </a:p>
          <a:p>
            <a:pPr indent="-331470" lvl="0" marL="342900" rtl="0" algn="l">
              <a:lnSpc>
                <a:spcPct val="100000"/>
              </a:lnSpc>
              <a:spcBef>
                <a:spcPts val="480"/>
              </a:spcBef>
              <a:spcAft>
                <a:spcPts val="0"/>
              </a:spcAft>
              <a:buClr>
                <a:schemeClr val="dk1"/>
              </a:buClr>
              <a:buSzPct val="100000"/>
              <a:buFont typeface="Arial Black"/>
              <a:buChar char="•"/>
            </a:pPr>
            <a:r>
              <a:rPr lang="en" sz="2400"/>
              <a:t>Two’s complement facilitate same hardware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rPr lang="en" sz="2400"/>
              <a:t>* Bit count of an integer is typically 32 (4 bytes) in most systems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540475" y="2227050"/>
            <a:ext cx="72918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Decimal and Fractional Number Representation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Fixed-points numbers</a:t>
            </a:r>
            <a:endParaRPr/>
          </a:p>
        </p:txBody>
      </p:sp>
      <p:sp>
        <p:nvSpPr>
          <p:cNvPr id="244" name="Google Shape;24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26.5</a:t>
            </a:r>
            <a:endParaRPr/>
          </a:p>
          <a:p>
            <a:pPr indent="0" lvl="0" marL="0" rtl="0" algn="l">
              <a:spcBef>
                <a:spcPts val="1000"/>
              </a:spcBef>
              <a:spcAft>
                <a:spcPts val="0"/>
              </a:spcAft>
              <a:buNone/>
            </a:pPr>
            <a:r>
              <a:rPr lang="en"/>
              <a:t>26 = high word</a:t>
            </a:r>
            <a:endParaRPr/>
          </a:p>
          <a:p>
            <a:pPr indent="0" lvl="0" marL="0" rtl="0" algn="l">
              <a:spcBef>
                <a:spcPts val="1000"/>
              </a:spcBef>
              <a:spcAft>
                <a:spcPts val="0"/>
              </a:spcAft>
              <a:buNone/>
            </a:pPr>
            <a:r>
              <a:rPr lang="en"/>
              <a:t>.5 = low word</a:t>
            </a:r>
            <a:endParaRPr/>
          </a:p>
          <a:p>
            <a:pPr indent="0" lvl="0" marL="0" rtl="0" algn="just">
              <a:spcBef>
                <a:spcPts val="1000"/>
              </a:spcBef>
              <a:spcAft>
                <a:spcPts val="0"/>
              </a:spcAft>
              <a:buClr>
                <a:schemeClr val="dk1"/>
              </a:buClr>
              <a:buSzPts val="1100"/>
              <a:buFont typeface="Arial"/>
              <a:buNone/>
            </a:pPr>
            <a:r>
              <a:rPr i="1" lang="en">
                <a:solidFill>
                  <a:srgbClr val="273239"/>
                </a:solidFill>
                <a:latin typeface="Nunito"/>
                <a:ea typeface="Nunito"/>
                <a:cs typeface="Nunito"/>
                <a:sym typeface="Nunito"/>
              </a:rPr>
              <a:t>2 * 10</a:t>
            </a:r>
            <a:r>
              <a:rPr baseline="30000" i="1" lang="en">
                <a:solidFill>
                  <a:srgbClr val="273239"/>
                </a:solidFill>
                <a:latin typeface="Nunito"/>
                <a:ea typeface="Nunito"/>
                <a:cs typeface="Nunito"/>
                <a:sym typeface="Nunito"/>
              </a:rPr>
              <a:t>1 </a:t>
            </a:r>
            <a:r>
              <a:rPr i="1" lang="en">
                <a:solidFill>
                  <a:srgbClr val="273239"/>
                </a:solidFill>
                <a:latin typeface="Nunito"/>
                <a:ea typeface="Nunito"/>
                <a:cs typeface="Nunito"/>
                <a:sym typeface="Nunito"/>
              </a:rPr>
              <a:t>+ 6 * 10</a:t>
            </a:r>
            <a:r>
              <a:rPr baseline="30000" i="1" lang="en">
                <a:solidFill>
                  <a:srgbClr val="273239"/>
                </a:solidFill>
                <a:latin typeface="Nunito"/>
                <a:ea typeface="Nunito"/>
                <a:cs typeface="Nunito"/>
                <a:sym typeface="Nunito"/>
              </a:rPr>
              <a:t>0</a:t>
            </a:r>
            <a:r>
              <a:rPr i="1" lang="en">
                <a:solidFill>
                  <a:srgbClr val="273239"/>
                </a:solidFill>
                <a:latin typeface="Nunito"/>
                <a:ea typeface="Nunito"/>
                <a:cs typeface="Nunito"/>
                <a:sym typeface="Nunito"/>
              </a:rPr>
              <a:t> + 5 * 10</a:t>
            </a:r>
            <a:r>
              <a:rPr baseline="30000" i="1" lang="en">
                <a:solidFill>
                  <a:srgbClr val="273239"/>
                </a:solidFill>
                <a:latin typeface="Nunito"/>
                <a:ea typeface="Nunito"/>
                <a:cs typeface="Nunito"/>
                <a:sym typeface="Nunito"/>
              </a:rPr>
              <a:t>-1</a:t>
            </a:r>
            <a:r>
              <a:rPr i="1" lang="en">
                <a:solidFill>
                  <a:srgbClr val="273239"/>
                </a:solidFill>
                <a:latin typeface="Nunito"/>
                <a:ea typeface="Nunito"/>
                <a:cs typeface="Nunito"/>
                <a:sym typeface="Nunito"/>
              </a:rPr>
              <a:t> = 26.5</a:t>
            </a:r>
            <a:endParaRPr i="1">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t/>
            </a:r>
            <a:endParaRPr i="1" sz="1300">
              <a:solidFill>
                <a:srgbClr val="273239"/>
              </a:solidFill>
              <a:latin typeface="Nunito"/>
              <a:ea typeface="Nunito"/>
              <a:cs typeface="Nunito"/>
              <a:sym typeface="Nunito"/>
            </a:endParaRPr>
          </a:p>
          <a:p>
            <a:pPr indent="0" lvl="0" marL="0" rtl="0" algn="l">
              <a:spcBef>
                <a:spcPts val="800"/>
              </a:spcBef>
              <a:spcAft>
                <a:spcPts val="1000"/>
              </a:spcAft>
              <a:buNone/>
            </a:pPr>
            <a:r>
              <a:rPr lang="en"/>
              <a:t> </a:t>
            </a:r>
            <a:endParaRPr/>
          </a:p>
        </p:txBody>
      </p:sp>
      <p:sp>
        <p:nvSpPr>
          <p:cNvPr id="245" name="Google Shape;245;p31"/>
          <p:cNvSpPr txBox="1"/>
          <p:nvPr>
            <p:ph idx="1" type="body"/>
          </p:nvPr>
        </p:nvSpPr>
        <p:spPr>
          <a:xfrm>
            <a:off x="4605225" y="1152475"/>
            <a:ext cx="42603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i="1" lang="en" sz="1400">
                <a:solidFill>
                  <a:srgbClr val="273239"/>
                </a:solidFill>
                <a:latin typeface="Nunito"/>
                <a:ea typeface="Nunito"/>
                <a:cs typeface="Nunito"/>
                <a:sym typeface="Nunito"/>
              </a:rPr>
              <a:t>11010.1</a:t>
            </a:r>
            <a:r>
              <a:rPr b="1" baseline="-25000" i="1" lang="en" sz="1400">
                <a:solidFill>
                  <a:srgbClr val="273239"/>
                </a:solidFill>
                <a:latin typeface="Nunito"/>
                <a:ea typeface="Nunito"/>
                <a:cs typeface="Nunito"/>
                <a:sym typeface="Nunito"/>
              </a:rPr>
              <a:t>2</a:t>
            </a:r>
            <a:endParaRPr b="1" baseline="-25000"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1 * 2</a:t>
            </a:r>
            <a:r>
              <a:rPr baseline="30000" i="1" lang="en" sz="1400">
                <a:solidFill>
                  <a:srgbClr val="273239"/>
                </a:solidFill>
                <a:latin typeface="Nunito"/>
                <a:ea typeface="Nunito"/>
                <a:cs typeface="Nunito"/>
                <a:sym typeface="Nunito"/>
              </a:rPr>
              <a:t>4</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3</a:t>
            </a:r>
            <a:r>
              <a:rPr i="1" lang="en" sz="1400">
                <a:solidFill>
                  <a:srgbClr val="273239"/>
                </a:solidFill>
                <a:latin typeface="Nunito"/>
                <a:ea typeface="Nunito"/>
                <a:cs typeface="Nunito"/>
                <a:sym typeface="Nunito"/>
              </a:rPr>
              <a:t> + 0 * 2</a:t>
            </a:r>
            <a:r>
              <a:rPr baseline="30000" i="1" lang="en" sz="1400">
                <a:solidFill>
                  <a:srgbClr val="273239"/>
                </a:solidFill>
                <a:latin typeface="Nunito"/>
                <a:ea typeface="Nunito"/>
                <a:cs typeface="Nunito"/>
                <a:sym typeface="Nunito"/>
              </a:rPr>
              <a:t>2</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1</a:t>
            </a:r>
            <a:r>
              <a:rPr i="1" lang="en" sz="1400">
                <a:solidFill>
                  <a:srgbClr val="273239"/>
                </a:solidFill>
                <a:latin typeface="Nunito"/>
                <a:ea typeface="Nunito"/>
                <a:cs typeface="Nunito"/>
                <a:sym typeface="Nunito"/>
              </a:rPr>
              <a:t> + 0* 2</a:t>
            </a:r>
            <a:r>
              <a:rPr baseline="30000" i="1" lang="en" sz="1400">
                <a:solidFill>
                  <a:srgbClr val="273239"/>
                </a:solidFill>
                <a:latin typeface="Nunito"/>
                <a:ea typeface="Nunito"/>
                <a:cs typeface="Nunito"/>
                <a:sym typeface="Nunito"/>
              </a:rPr>
              <a:t>0</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-1</a:t>
            </a:r>
            <a:endParaRPr baseline="30000"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16 + 8 + 2 + 0.5</a:t>
            </a:r>
            <a:endParaRPr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26.5</a:t>
            </a:r>
            <a:endParaRPr i="1" sz="1400">
              <a:solidFill>
                <a:srgbClr val="273239"/>
              </a:solidFill>
              <a:latin typeface="Nunito"/>
              <a:ea typeface="Nunito"/>
              <a:cs typeface="Nunito"/>
              <a:sym typeface="Nunito"/>
            </a:endParaRPr>
          </a:p>
          <a:p>
            <a:pPr indent="0" lvl="0" marL="0" rtl="0" algn="l">
              <a:spcBef>
                <a:spcPts val="800"/>
              </a:spcBef>
              <a:spcAft>
                <a:spcPts val="1000"/>
              </a:spcAft>
              <a:buNone/>
            </a:pPr>
            <a:r>
              <a:t/>
            </a:r>
            <a:endParaRPr sz="1200"/>
          </a:p>
        </p:txBody>
      </p:sp>
      <p:pic>
        <p:nvPicPr>
          <p:cNvPr id="246" name="Google Shape;246;p31"/>
          <p:cNvPicPr preferRelativeResize="0"/>
          <p:nvPr/>
        </p:nvPicPr>
        <p:blipFill>
          <a:blip r:embed="rId3">
            <a:alphaModFix/>
          </a:blip>
          <a:stretch>
            <a:fillRect/>
          </a:stretch>
        </p:blipFill>
        <p:spPr>
          <a:xfrm>
            <a:off x="4061025" y="3773276"/>
            <a:ext cx="2826025" cy="9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Announcement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Fixed Point representation of negative number</a:t>
            </a:r>
            <a:endParaRPr/>
          </a:p>
        </p:txBody>
      </p:sp>
      <p:sp>
        <p:nvSpPr>
          <p:cNvPr id="252" name="Google Shape;25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400">
                <a:solidFill>
                  <a:srgbClr val="273239"/>
                </a:solidFill>
                <a:highlight>
                  <a:srgbClr val="FFFFFF"/>
                </a:highlight>
              </a:rPr>
              <a:t>Consider the number -2.5, fixed&lt;w,b&gt; width = 4 bit, binary point = 1 bit (assume the binary point is at position 1). First, represent 2.5 in binary, then find its 2’s complement and you will get the binary fixed-point representation of -2.5.</a:t>
            </a:r>
            <a:endParaRPr sz="1400">
              <a:solidFill>
                <a:srgbClr val="273239"/>
              </a:solidFill>
              <a:highlight>
                <a:srgbClr val="FFFFFF"/>
              </a:highlight>
            </a:endParaRPr>
          </a:p>
          <a:p>
            <a:pPr indent="0" lvl="0" marL="0" rtl="0" algn="l">
              <a:spcBef>
                <a:spcPts val="800"/>
              </a:spcBef>
              <a:spcAft>
                <a:spcPts val="0"/>
              </a:spcAft>
              <a:buNone/>
            </a:pPr>
            <a:r>
              <a:t/>
            </a:r>
            <a:endParaRPr sz="1400"/>
          </a:p>
          <a:p>
            <a:pPr indent="0" lvl="0" marL="0" rtl="0" algn="just">
              <a:spcBef>
                <a:spcPts val="1000"/>
              </a:spcBef>
              <a:spcAft>
                <a:spcPts val="0"/>
              </a:spcAft>
              <a:buClr>
                <a:schemeClr val="dk1"/>
              </a:buClr>
              <a:buSzPts val="1100"/>
              <a:buFont typeface="Arial"/>
              <a:buNone/>
            </a:pPr>
            <a:r>
              <a:rPr i="1" lang="en" sz="1400">
                <a:solidFill>
                  <a:srgbClr val="273239"/>
                </a:solidFill>
              </a:rPr>
              <a:t>2.5</a:t>
            </a:r>
            <a:r>
              <a:rPr baseline="-25000" i="1" lang="en" sz="1400">
                <a:solidFill>
                  <a:srgbClr val="273239"/>
                </a:solidFill>
              </a:rPr>
              <a:t> 10</a:t>
            </a:r>
            <a:r>
              <a:rPr i="1" lang="en" sz="1400">
                <a:solidFill>
                  <a:srgbClr val="273239"/>
                </a:solidFill>
              </a:rPr>
              <a:t> = 0101 </a:t>
            </a:r>
            <a:r>
              <a:rPr baseline="-25000" i="1" lang="en" sz="1400">
                <a:solidFill>
                  <a:srgbClr val="273239"/>
                </a:solidFill>
              </a:rPr>
              <a:t>2</a:t>
            </a:r>
            <a:endParaRPr baseline="-25000" i="1" sz="1400">
              <a:solidFill>
                <a:srgbClr val="273239"/>
              </a:solidFill>
            </a:endParaRPr>
          </a:p>
          <a:p>
            <a:pPr indent="0" lvl="0" marL="0" rtl="0" algn="just">
              <a:spcBef>
                <a:spcPts val="800"/>
              </a:spcBef>
              <a:spcAft>
                <a:spcPts val="0"/>
              </a:spcAft>
              <a:buClr>
                <a:schemeClr val="dk1"/>
              </a:buClr>
              <a:buSzPts val="1100"/>
              <a:buFont typeface="Arial"/>
              <a:buNone/>
            </a:pPr>
            <a:r>
              <a:rPr i="1" lang="en" sz="1400">
                <a:solidFill>
                  <a:srgbClr val="273239"/>
                </a:solidFill>
              </a:rPr>
              <a:t>-2.5 </a:t>
            </a:r>
            <a:r>
              <a:rPr baseline="-25000" i="1" lang="en" sz="1400">
                <a:solidFill>
                  <a:srgbClr val="273239"/>
                </a:solidFill>
              </a:rPr>
              <a:t>10</a:t>
            </a:r>
            <a:r>
              <a:rPr i="1" lang="en" sz="1400">
                <a:solidFill>
                  <a:srgbClr val="273239"/>
                </a:solidFill>
              </a:rPr>
              <a:t> = 1010 </a:t>
            </a:r>
            <a:r>
              <a:rPr baseline="-25000" i="1" lang="en" sz="1400">
                <a:solidFill>
                  <a:srgbClr val="273239"/>
                </a:solidFill>
              </a:rPr>
              <a:t>2</a:t>
            </a:r>
            <a:r>
              <a:rPr i="1" lang="en" sz="1400">
                <a:solidFill>
                  <a:srgbClr val="273239"/>
                </a:solidFill>
              </a:rPr>
              <a:t> + 1 (1’s complement + 1 = 2’s complement)</a:t>
            </a:r>
            <a:endParaRPr i="1" sz="1400">
              <a:solidFill>
                <a:srgbClr val="273239"/>
              </a:solidFill>
            </a:endParaRPr>
          </a:p>
          <a:p>
            <a:pPr indent="0" lvl="0" marL="0" rtl="0" algn="just">
              <a:spcBef>
                <a:spcPts val="800"/>
              </a:spcBef>
              <a:spcAft>
                <a:spcPts val="0"/>
              </a:spcAft>
              <a:buClr>
                <a:schemeClr val="dk1"/>
              </a:buClr>
              <a:buSzPts val="1100"/>
              <a:buFont typeface="Arial"/>
              <a:buNone/>
            </a:pPr>
            <a:r>
              <a:rPr i="1" lang="en" sz="1400">
                <a:solidFill>
                  <a:srgbClr val="273239"/>
                </a:solidFill>
              </a:rPr>
              <a:t>-2.5 </a:t>
            </a:r>
            <a:r>
              <a:rPr baseline="-25000" i="1" lang="en" sz="1400">
                <a:solidFill>
                  <a:srgbClr val="273239"/>
                </a:solidFill>
              </a:rPr>
              <a:t>10</a:t>
            </a:r>
            <a:r>
              <a:rPr i="1" lang="en" sz="1400">
                <a:solidFill>
                  <a:srgbClr val="273239"/>
                </a:solidFill>
              </a:rPr>
              <a:t> = 1011 </a:t>
            </a:r>
            <a:r>
              <a:rPr baseline="-25000" i="1" lang="en" sz="1400">
                <a:solidFill>
                  <a:srgbClr val="273239"/>
                </a:solidFill>
              </a:rPr>
              <a:t>2</a:t>
            </a:r>
            <a:endParaRPr baseline="-25000" i="1" sz="1400">
              <a:solidFill>
                <a:srgbClr val="273239"/>
              </a:solidFill>
            </a:endParaRPr>
          </a:p>
          <a:p>
            <a:pPr indent="0" lvl="0" marL="0" rtl="0" algn="l">
              <a:spcBef>
                <a:spcPts val="800"/>
              </a:spcBef>
              <a:spcAft>
                <a:spcPts val="10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Floating-point Number Representation</a:t>
            </a:r>
            <a:endParaRPr/>
          </a:p>
        </p:txBody>
      </p:sp>
      <p:sp>
        <p:nvSpPr>
          <p:cNvPr id="258" name="Google Shape;25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IEEE 754 Floating-point standard (1985)</a:t>
            </a:r>
            <a:endParaRPr sz="1400"/>
          </a:p>
          <a:p>
            <a:pPr indent="0" lvl="0" marL="0" rtl="0" algn="l">
              <a:spcBef>
                <a:spcPts val="1000"/>
              </a:spcBef>
              <a:spcAft>
                <a:spcPts val="0"/>
              </a:spcAft>
              <a:buNone/>
            </a:pPr>
            <a:r>
              <a:rPr lang="en" sz="1400" u="sng">
                <a:solidFill>
                  <a:schemeClr val="hlink"/>
                </a:solidFill>
                <a:hlinkClick r:id="rId3"/>
              </a:rPr>
              <a:t>https://standards.ieee.org/ieee/754/6210/</a:t>
            </a:r>
            <a:endParaRPr sz="1400"/>
          </a:p>
          <a:p>
            <a:pPr indent="0" lvl="0" marL="0" rtl="0" algn="l">
              <a:spcBef>
                <a:spcPts val="1000"/>
              </a:spcBef>
              <a:spcAft>
                <a:spcPts val="0"/>
              </a:spcAft>
              <a:buNone/>
            </a:pPr>
            <a:r>
              <a:rPr lang="en" sz="1400" u="sng">
                <a:solidFill>
                  <a:schemeClr val="hlink"/>
                </a:solidFill>
                <a:hlinkClick r:id="rId4"/>
              </a:rPr>
              <a:t>https://ieeexplore.ieee.org/stamp/stamp.jsp?tp=&amp;arnumber=8766229</a:t>
            </a:r>
            <a:endParaRPr sz="1400"/>
          </a:p>
          <a:p>
            <a:pPr indent="0" lvl="0" marL="0" rtl="0" algn="l">
              <a:spcBef>
                <a:spcPts val="1000"/>
              </a:spcBef>
              <a:spcAft>
                <a:spcPts val="0"/>
              </a:spcAft>
              <a:buNone/>
            </a:pPr>
            <a:r>
              <a:rPr lang="en" sz="1400"/>
              <a:t>Consider</a:t>
            </a:r>
            <a:endParaRPr sz="1400"/>
          </a:p>
          <a:p>
            <a:pPr indent="-609600" lvl="0" marL="457200" rtl="0" algn="l">
              <a:spcBef>
                <a:spcPts val="1000"/>
              </a:spcBef>
              <a:spcAft>
                <a:spcPts val="0"/>
              </a:spcAft>
              <a:buClr>
                <a:srgbClr val="FF00FF"/>
              </a:buClr>
              <a:buSzPts val="6000"/>
              <a:buChar char="+"/>
            </a:pPr>
            <a:r>
              <a:rPr lang="en" sz="6000">
                <a:solidFill>
                  <a:srgbClr val="0000FF"/>
                </a:solidFill>
              </a:rPr>
              <a:t>4.1</a:t>
            </a:r>
            <a:r>
              <a:rPr lang="en" sz="6000"/>
              <a:t> x 2</a:t>
            </a:r>
            <a:r>
              <a:rPr baseline="30000" lang="en" sz="6000">
                <a:solidFill>
                  <a:srgbClr val="04D704"/>
                </a:solidFill>
              </a:rPr>
              <a:t>3</a:t>
            </a:r>
            <a:endParaRPr baseline="30000" sz="6000">
              <a:solidFill>
                <a:srgbClr val="04D704"/>
              </a:solidFill>
            </a:endParaRPr>
          </a:p>
          <a:p>
            <a:pPr indent="0" lvl="0" marL="0" rtl="0" algn="l">
              <a:spcBef>
                <a:spcPts val="1000"/>
              </a:spcBef>
              <a:spcAft>
                <a:spcPts val="1000"/>
              </a:spcAft>
              <a:buNone/>
            </a:pPr>
            <a:r>
              <a:t/>
            </a:r>
            <a:endParaRPr sz="1400"/>
          </a:p>
        </p:txBody>
      </p:sp>
      <p:sp>
        <p:nvSpPr>
          <p:cNvPr id="259" name="Google Shape;259;p33"/>
          <p:cNvSpPr/>
          <p:nvPr/>
        </p:nvSpPr>
        <p:spPr>
          <a:xfrm rot="-5400000">
            <a:off x="226975" y="3507150"/>
            <a:ext cx="210600" cy="468600"/>
          </a:xfrm>
          <a:prstGeom prst="leftBrace">
            <a:avLst>
              <a:gd fmla="val 50000" name="adj1"/>
              <a:gd fmla="val 50000" name="adj2"/>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260" name="Google Shape;260;p33"/>
          <p:cNvSpPr/>
          <p:nvPr/>
        </p:nvSpPr>
        <p:spPr>
          <a:xfrm rot="-5400000">
            <a:off x="1258650" y="3194700"/>
            <a:ext cx="210600" cy="1093500"/>
          </a:xfrm>
          <a:prstGeom prst="lef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rot="-5400000">
            <a:off x="3231025" y="3140250"/>
            <a:ext cx="210600" cy="461400"/>
          </a:xfrm>
          <a:prstGeom prst="leftBrace">
            <a:avLst>
              <a:gd fmla="val 50000" name="adj1"/>
              <a:gd fmla="val 50000" name="adj2"/>
            </a:avLst>
          </a:prstGeom>
          <a:noFill/>
          <a:ln cap="flat" cmpd="sng" w="28575">
            <a:solidFill>
              <a:srgbClr val="04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txBox="1"/>
          <p:nvPr/>
        </p:nvSpPr>
        <p:spPr>
          <a:xfrm>
            <a:off x="43575" y="3952050"/>
            <a:ext cx="9009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FF"/>
                </a:solidFill>
                <a:latin typeface="Avenir"/>
                <a:ea typeface="Avenir"/>
                <a:cs typeface="Avenir"/>
                <a:sym typeface="Avenir"/>
              </a:rPr>
              <a:t>sign</a:t>
            </a:r>
            <a:endParaRPr sz="2400">
              <a:solidFill>
                <a:srgbClr val="FF00FF"/>
              </a:solidFill>
              <a:latin typeface="Avenir"/>
              <a:ea typeface="Avenir"/>
              <a:cs typeface="Avenir"/>
              <a:sym typeface="Avenir"/>
            </a:endParaRPr>
          </a:p>
        </p:txBody>
      </p:sp>
      <p:sp>
        <p:nvSpPr>
          <p:cNvPr id="263" name="Google Shape;263;p33"/>
          <p:cNvSpPr txBox="1"/>
          <p:nvPr/>
        </p:nvSpPr>
        <p:spPr>
          <a:xfrm>
            <a:off x="944475" y="3952050"/>
            <a:ext cx="15183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Avenir"/>
                <a:ea typeface="Avenir"/>
                <a:cs typeface="Avenir"/>
                <a:sym typeface="Avenir"/>
              </a:rPr>
              <a:t>mantissa</a:t>
            </a:r>
            <a:endParaRPr sz="2400">
              <a:solidFill>
                <a:srgbClr val="0000FF"/>
              </a:solidFill>
              <a:latin typeface="Avenir"/>
              <a:ea typeface="Avenir"/>
              <a:cs typeface="Avenir"/>
              <a:sym typeface="Avenir"/>
            </a:endParaRPr>
          </a:p>
        </p:txBody>
      </p:sp>
      <p:sp>
        <p:nvSpPr>
          <p:cNvPr id="264" name="Google Shape;264;p33"/>
          <p:cNvSpPr txBox="1"/>
          <p:nvPr/>
        </p:nvSpPr>
        <p:spPr>
          <a:xfrm>
            <a:off x="2775200" y="3370950"/>
            <a:ext cx="15183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4D704"/>
                </a:solidFill>
                <a:latin typeface="Avenir"/>
                <a:ea typeface="Avenir"/>
                <a:cs typeface="Avenir"/>
                <a:sym typeface="Avenir"/>
              </a:rPr>
              <a:t>exponent</a:t>
            </a:r>
            <a:endParaRPr sz="2400">
              <a:solidFill>
                <a:srgbClr val="04D704"/>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Rules for IEEE 754 Floating-point standard</a:t>
            </a:r>
            <a:endParaRPr/>
          </a:p>
        </p:txBody>
      </p:sp>
      <p:sp>
        <p:nvSpPr>
          <p:cNvPr id="270" name="Google Shape;270;p34"/>
          <p:cNvSpPr txBox="1"/>
          <p:nvPr>
            <p:ph idx="1" type="body"/>
          </p:nvPr>
        </p:nvSpPr>
        <p:spPr>
          <a:xfrm>
            <a:off x="311700" y="1152475"/>
            <a:ext cx="8520600" cy="22956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AutoNum type="arabicPeriod"/>
            </a:pPr>
            <a:r>
              <a:rPr lang="en" sz="1800"/>
              <a:t>32 bits = 1 bit for sign  + 8 bit for exponents + 23 bits for mantissa.</a:t>
            </a:r>
            <a:endParaRPr sz="1800"/>
          </a:p>
          <a:p>
            <a:pPr indent="-308610" lvl="0" marL="457200" rtl="0" algn="l">
              <a:spcBef>
                <a:spcPts val="1000"/>
              </a:spcBef>
              <a:spcAft>
                <a:spcPts val="0"/>
              </a:spcAft>
              <a:buSzPct val="100000"/>
              <a:buAutoNum type="arabicPeriod"/>
            </a:pPr>
            <a:r>
              <a:rPr lang="en" sz="1800"/>
              <a:t>64 bits = 1 bit for sign  + 11 bit for exponents + 52 bits for mantissa.</a:t>
            </a:r>
            <a:endParaRPr sz="1800"/>
          </a:p>
          <a:p>
            <a:pPr indent="-308610" lvl="0" marL="457200" rtl="0" algn="l">
              <a:spcBef>
                <a:spcPts val="1000"/>
              </a:spcBef>
              <a:spcAft>
                <a:spcPts val="0"/>
              </a:spcAft>
              <a:buSzPct val="100000"/>
              <a:buAutoNum type="arabicPeriod"/>
            </a:pPr>
            <a:r>
              <a:rPr lang="en" sz="1800"/>
              <a:t>In binary representation, the first bit of the mantissa is always 1 (excluded from 23 (or 52) bits).</a:t>
            </a:r>
            <a:endParaRPr sz="1800"/>
          </a:p>
          <a:p>
            <a:pPr indent="-308610" lvl="0" marL="457200" rtl="0" algn="l">
              <a:spcBef>
                <a:spcPts val="1000"/>
              </a:spcBef>
              <a:spcAft>
                <a:spcPts val="0"/>
              </a:spcAft>
              <a:buSzPct val="100000"/>
              <a:buAutoNum type="arabicPeriod"/>
            </a:pPr>
            <a:r>
              <a:rPr lang="en" sz="1800"/>
              <a:t>Floating point representation uses bias. That is actual floating point + a constant bias. For  a 32 bit floating point, the bias is 127. Hence the exponent of 7 is written as 7 + 127= 134 = 10000110</a:t>
            </a:r>
            <a:r>
              <a:rPr baseline="-25000" lang="en" sz="1800"/>
              <a:t>2</a:t>
            </a:r>
            <a:r>
              <a:rPr lang="en" sz="1800"/>
              <a:t>.</a:t>
            </a:r>
            <a:endParaRPr sz="1800"/>
          </a:p>
          <a:p>
            <a:pPr indent="-308610" lvl="0" marL="457200" rtl="0" algn="l">
              <a:spcBef>
                <a:spcPts val="1000"/>
              </a:spcBef>
              <a:spcAft>
                <a:spcPts val="1000"/>
              </a:spcAft>
              <a:buSzPct val="100000"/>
              <a:buAutoNum type="arabicPeriod"/>
            </a:pPr>
            <a:r>
              <a:rPr lang="en" sz="1800"/>
              <a:t>Special case</a:t>
            </a:r>
            <a:endParaRPr sz="1800"/>
          </a:p>
        </p:txBody>
      </p:sp>
      <p:pic>
        <p:nvPicPr>
          <p:cNvPr id="271" name="Google Shape;271;p34"/>
          <p:cNvPicPr preferRelativeResize="0"/>
          <p:nvPr/>
        </p:nvPicPr>
        <p:blipFill>
          <a:blip r:embed="rId3">
            <a:alphaModFix/>
          </a:blip>
          <a:stretch>
            <a:fillRect/>
          </a:stretch>
        </p:blipFill>
        <p:spPr>
          <a:xfrm>
            <a:off x="2327000" y="3105602"/>
            <a:ext cx="5092660" cy="149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277" name="Google Shape;27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0.085 in Single precision (32 bit) binary format</a:t>
            </a:r>
            <a:endParaRPr/>
          </a:p>
          <a:p>
            <a:pPr indent="-351948" lvl="0" marL="457200" rtl="0" algn="l">
              <a:spcBef>
                <a:spcPts val="1000"/>
              </a:spcBef>
              <a:spcAft>
                <a:spcPts val="0"/>
              </a:spcAft>
              <a:buSzPct val="100000"/>
              <a:buAutoNum type="arabicPeriod"/>
            </a:pPr>
            <a:r>
              <a:rPr lang="en"/>
              <a:t>We write 0.085 in base-2 scientific notation, that is we must factor it into a number in the range (1≤n&lt;2) and a power of 2.</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278" name="Google Shape;278;p35"/>
          <p:cNvPicPr preferRelativeResize="0"/>
          <p:nvPr/>
        </p:nvPicPr>
        <p:blipFill>
          <a:blip r:embed="rId3">
            <a:alphaModFix/>
          </a:blip>
          <a:stretch>
            <a:fillRect/>
          </a:stretch>
        </p:blipFill>
        <p:spPr>
          <a:xfrm>
            <a:off x="1482050" y="2382676"/>
            <a:ext cx="7394299" cy="915550"/>
          </a:xfrm>
          <a:prstGeom prst="rect">
            <a:avLst/>
          </a:prstGeom>
          <a:noFill/>
          <a:ln>
            <a:noFill/>
          </a:ln>
        </p:spPr>
      </p:pic>
      <p:pic>
        <p:nvPicPr>
          <p:cNvPr id="279" name="Google Shape;279;p35"/>
          <p:cNvPicPr preferRelativeResize="0"/>
          <p:nvPr/>
        </p:nvPicPr>
        <p:blipFill>
          <a:blip r:embed="rId4">
            <a:alphaModFix/>
          </a:blip>
          <a:stretch>
            <a:fillRect/>
          </a:stretch>
        </p:blipFill>
        <p:spPr>
          <a:xfrm>
            <a:off x="1608107" y="3298225"/>
            <a:ext cx="2600469" cy="140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a:t>
            </a:r>
            <a:endParaRPr/>
          </a:p>
        </p:txBody>
      </p:sp>
      <p:sp>
        <p:nvSpPr>
          <p:cNvPr id="285" name="Google Shape;285;p36"/>
          <p:cNvSpPr txBox="1"/>
          <p:nvPr>
            <p:ph idx="1" type="body"/>
          </p:nvPr>
        </p:nvSpPr>
        <p:spPr>
          <a:xfrm>
            <a:off x="311700" y="1152475"/>
            <a:ext cx="3255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400">
                <a:solidFill>
                  <a:schemeClr val="dk1"/>
                </a:solidFill>
              </a:rPr>
              <a:t>Therefore, 0.085=1.36×2</a:t>
            </a:r>
            <a:r>
              <a:rPr baseline="30000" lang="en" sz="1400">
                <a:solidFill>
                  <a:schemeClr val="dk1"/>
                </a:solidFill>
              </a:rPr>
              <a:t>−4</a:t>
            </a:r>
            <a:endParaRPr baseline="30000" sz="1400">
              <a:solidFill>
                <a:schemeClr val="dk1"/>
              </a:solidFill>
            </a:endParaRPr>
          </a:p>
          <a:p>
            <a:pPr indent="0" lvl="0" marL="0" rtl="0" algn="l">
              <a:spcBef>
                <a:spcPts val="1000"/>
              </a:spcBef>
              <a:spcAft>
                <a:spcPts val="0"/>
              </a:spcAft>
              <a:buNone/>
            </a:pPr>
            <a:r>
              <a:rPr lang="en" sz="1400">
                <a:solidFill>
                  <a:schemeClr val="dk1"/>
                </a:solidFill>
              </a:rPr>
              <a:t>Now, we find the exponent</a:t>
            </a:r>
            <a:endParaRPr sz="1400">
              <a:solidFill>
                <a:schemeClr val="dk1"/>
              </a:solidFill>
            </a:endParaRPr>
          </a:p>
          <a:p>
            <a:pPr indent="0" lvl="0" marL="0" rtl="0" algn="l">
              <a:spcBef>
                <a:spcPts val="1000"/>
              </a:spcBef>
              <a:spcAft>
                <a:spcPts val="0"/>
              </a:spcAft>
              <a:buNone/>
            </a:pPr>
            <a:r>
              <a:rPr lang="en" sz="1400">
                <a:solidFill>
                  <a:schemeClr val="dk1"/>
                </a:solidFill>
              </a:rPr>
              <a:t>exponent = −4+127=123=01111011</a:t>
            </a:r>
            <a:r>
              <a:rPr baseline="-25000" lang="en" sz="1400">
                <a:solidFill>
                  <a:schemeClr val="dk1"/>
                </a:solidFill>
              </a:rPr>
              <a:t>2</a:t>
            </a:r>
            <a:r>
              <a:rPr lang="en" sz="1400">
                <a:solidFill>
                  <a:schemeClr val="dk1"/>
                </a:solidFill>
              </a:rPr>
              <a:t> </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1000"/>
              </a:spcBef>
              <a:spcAft>
                <a:spcPts val="0"/>
              </a:spcAft>
              <a:buNone/>
            </a:pPr>
            <a:r>
              <a:rPr lang="en" sz="1400">
                <a:solidFill>
                  <a:schemeClr val="dk1"/>
                </a:solidFill>
              </a:rPr>
              <a:t>Then, we write the fraction in binary form using successive multiplications by 2</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1000"/>
              </a:spcBef>
              <a:spcAft>
                <a:spcPts val="0"/>
              </a:spcAft>
              <a:buNone/>
            </a:pPr>
            <a:r>
              <a:rPr lang="en" sz="1400">
                <a:solidFill>
                  <a:schemeClr val="dk1"/>
                </a:solidFill>
              </a:rPr>
              <a:t>But we only have 23 bits.</a:t>
            </a:r>
            <a:endParaRPr sz="1400">
              <a:solidFill>
                <a:schemeClr val="dk1"/>
              </a:solidFill>
            </a:endParaRPr>
          </a:p>
          <a:p>
            <a:pPr indent="0" lvl="0" marL="0" rtl="0" algn="l">
              <a:spcBef>
                <a:spcPts val="1000"/>
              </a:spcBef>
              <a:spcAft>
                <a:spcPts val="1000"/>
              </a:spcAft>
              <a:buNone/>
            </a:pPr>
            <a:r>
              <a:rPr lang="en" sz="1100">
                <a:solidFill>
                  <a:srgbClr val="FF0000"/>
                </a:solidFill>
                <a:latin typeface="Arial"/>
                <a:ea typeface="Arial"/>
                <a:cs typeface="Arial"/>
                <a:sym typeface="Arial"/>
              </a:rPr>
              <a:t>0.01011100001010001111011</a:t>
            </a:r>
            <a:endParaRPr sz="1400">
              <a:solidFill>
                <a:schemeClr val="dk1"/>
              </a:solidFill>
            </a:endParaRPr>
          </a:p>
        </p:txBody>
      </p:sp>
      <p:pic>
        <p:nvPicPr>
          <p:cNvPr id="286" name="Google Shape;286;p36"/>
          <p:cNvPicPr preferRelativeResize="0"/>
          <p:nvPr/>
        </p:nvPicPr>
        <p:blipFill>
          <a:blip r:embed="rId3">
            <a:alphaModFix/>
          </a:blip>
          <a:stretch>
            <a:fillRect/>
          </a:stretch>
        </p:blipFill>
        <p:spPr>
          <a:xfrm>
            <a:off x="3719400" y="683375"/>
            <a:ext cx="5272201" cy="3285247"/>
          </a:xfrm>
          <a:prstGeom prst="rect">
            <a:avLst/>
          </a:prstGeom>
          <a:noFill/>
          <a:ln>
            <a:noFill/>
          </a:ln>
        </p:spPr>
      </p:pic>
      <p:cxnSp>
        <p:nvCxnSpPr>
          <p:cNvPr id="287" name="Google Shape;287;p36"/>
          <p:cNvCxnSpPr/>
          <p:nvPr/>
        </p:nvCxnSpPr>
        <p:spPr>
          <a:xfrm flipH="1" rot="10800000">
            <a:off x="5434075" y="2454050"/>
            <a:ext cx="1782300" cy="8700"/>
          </a:xfrm>
          <a:prstGeom prst="straightConnector1">
            <a:avLst/>
          </a:prstGeom>
          <a:noFill/>
          <a:ln cap="flat" cmpd="sng" w="28575">
            <a:solidFill>
              <a:srgbClr val="04D704"/>
            </a:solidFill>
            <a:prstDash val="solid"/>
            <a:round/>
            <a:headEnd len="med" w="med" type="none"/>
            <a:tailEnd len="med" w="med" type="none"/>
          </a:ln>
        </p:spPr>
      </p:cxnSp>
      <p:sp>
        <p:nvSpPr>
          <p:cNvPr id="288" name="Google Shape;288;p36"/>
          <p:cNvSpPr txBox="1"/>
          <p:nvPr/>
        </p:nvSpPr>
        <p:spPr>
          <a:xfrm>
            <a:off x="3145700" y="4199075"/>
            <a:ext cx="35961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Avenir"/>
                <a:ea typeface="Avenir"/>
                <a:cs typeface="Avenir"/>
                <a:sym typeface="Avenir"/>
              </a:rPr>
              <a:t>So 0.085 in IEEE 754 format is:</a:t>
            </a:r>
            <a:endParaRPr sz="13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 sz="1300">
                <a:solidFill>
                  <a:srgbClr val="800080"/>
                </a:solidFill>
                <a:latin typeface="Avenir"/>
                <a:ea typeface="Avenir"/>
                <a:cs typeface="Avenir"/>
                <a:sym typeface="Avenir"/>
              </a:rPr>
              <a:t>0</a:t>
            </a:r>
            <a:r>
              <a:rPr lang="en" sz="1300">
                <a:solidFill>
                  <a:schemeClr val="dk1"/>
                </a:solidFill>
                <a:latin typeface="Avenir"/>
                <a:ea typeface="Avenir"/>
                <a:cs typeface="Avenir"/>
                <a:sym typeface="Avenir"/>
              </a:rPr>
              <a:t> </a:t>
            </a:r>
            <a:r>
              <a:rPr lang="en" sz="1300">
                <a:solidFill>
                  <a:srgbClr val="008000"/>
                </a:solidFill>
                <a:latin typeface="Avenir"/>
                <a:ea typeface="Avenir"/>
                <a:cs typeface="Avenir"/>
                <a:sym typeface="Avenir"/>
              </a:rPr>
              <a:t>01111011</a:t>
            </a:r>
            <a:r>
              <a:rPr lang="en" sz="1300">
                <a:solidFill>
                  <a:schemeClr val="dk1"/>
                </a:solidFill>
                <a:latin typeface="Avenir"/>
                <a:ea typeface="Avenir"/>
                <a:cs typeface="Avenir"/>
                <a:sym typeface="Avenir"/>
              </a:rPr>
              <a:t> </a:t>
            </a:r>
            <a:r>
              <a:rPr lang="en" sz="1300">
                <a:solidFill>
                  <a:srgbClr val="FF0000"/>
                </a:solidFill>
                <a:latin typeface="Avenir"/>
                <a:ea typeface="Avenir"/>
                <a:cs typeface="Avenir"/>
                <a:sym typeface="Avenir"/>
              </a:rPr>
              <a:t>01011100001010001111011</a:t>
            </a:r>
            <a:endParaRPr sz="1300">
              <a:solidFill>
                <a:srgbClr val="FF0000"/>
              </a:solidFill>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Formats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Common Data Representation</a:t>
            </a:r>
            <a:endParaRPr/>
          </a:p>
        </p:txBody>
      </p:sp>
      <p:graphicFrame>
        <p:nvGraphicFramePr>
          <p:cNvPr id="299" name="Google Shape;299;p38"/>
          <p:cNvGraphicFramePr/>
          <p:nvPr/>
        </p:nvGraphicFramePr>
        <p:xfrm>
          <a:off x="952500" y="1428750"/>
          <a:ext cx="3000000" cy="3000000"/>
        </p:xfrm>
        <a:graphic>
          <a:graphicData uri="http://schemas.openxmlformats.org/drawingml/2006/table">
            <a:tbl>
              <a:tblPr>
                <a:noFill/>
                <a:tableStyleId>{D73EA39D-6B80-4A92-8DBD-AB850D5B8326}</a:tableStyleId>
              </a:tblPr>
              <a:tblGrid>
                <a:gridCol w="3619500"/>
                <a:gridCol w="3619500"/>
              </a:tblGrid>
              <a:tr h="381000">
                <a:tc>
                  <a:txBody>
                    <a:bodyPr/>
                    <a:lstStyle/>
                    <a:p>
                      <a:pPr indent="0" lvl="0" marL="0" rtl="0" algn="l">
                        <a:spcBef>
                          <a:spcPts val="0"/>
                        </a:spcBef>
                        <a:spcAft>
                          <a:spcPts val="0"/>
                        </a:spcAft>
                        <a:buNone/>
                      </a:pPr>
                      <a:r>
                        <a:rPr b="1" lang="en">
                          <a:latin typeface="Kaisei Decol"/>
                          <a:ea typeface="Kaisei Decol"/>
                          <a:cs typeface="Kaisei Decol"/>
                          <a:sym typeface="Kaisei Decol"/>
                        </a:rPr>
                        <a:t>Types of Data</a:t>
                      </a:r>
                      <a:endParaRPr b="1">
                        <a:latin typeface="Kaisei Decol"/>
                        <a:ea typeface="Kaisei Decol"/>
                        <a:cs typeface="Kaisei Decol"/>
                        <a:sym typeface="Kaisei Deco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Kaisei Decol"/>
                          <a:ea typeface="Kaisei Decol"/>
                          <a:cs typeface="Kaisei Decol"/>
                          <a:sym typeface="Kaisei Decol"/>
                        </a:rPr>
                        <a:t>Standard(s)</a:t>
                      </a:r>
                      <a:endParaRPr b="1">
                        <a:latin typeface="Kaisei Decol"/>
                        <a:ea typeface="Kaisei Decol"/>
                        <a:cs typeface="Kaisei Decol"/>
                        <a:sym typeface="Kaisei Deco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Alphanumeric</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Unicode, ASCII</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Image (bitmap)</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GIF, TIFF, PNG, JPEG</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Image (object)</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Postscript, SVG</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Outline graphics and Fonts</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Postscript, TrueType</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Page Description</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PDF, HTML, XML</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Video</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MPEG-4, WMV, MP4</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Alphanumeric Codes</a:t>
            </a:r>
            <a:endParaRPr/>
          </a:p>
        </p:txBody>
      </p:sp>
      <p:sp>
        <p:nvSpPr>
          <p:cNvPr id="305" name="Google Shape;30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ASCII (American Standard Code for Information Interchange)</a:t>
            </a:r>
            <a:endParaRPr sz="1800"/>
          </a:p>
          <a:p>
            <a:pPr indent="-342900" lvl="0" marL="457200" rtl="0" algn="l">
              <a:spcBef>
                <a:spcPts val="0"/>
              </a:spcBef>
              <a:spcAft>
                <a:spcPts val="0"/>
              </a:spcAft>
              <a:buSzPts val="1800"/>
              <a:buAutoNum type="arabicPeriod"/>
            </a:pPr>
            <a:r>
              <a:rPr lang="en" sz="1800"/>
              <a:t>Unicode</a:t>
            </a:r>
            <a:endParaRPr sz="1800"/>
          </a:p>
          <a:p>
            <a:pPr indent="-342900" lvl="0" marL="457200" rtl="0" algn="l">
              <a:spcBef>
                <a:spcPts val="0"/>
              </a:spcBef>
              <a:spcAft>
                <a:spcPts val="0"/>
              </a:spcAft>
              <a:buSzPts val="1800"/>
              <a:buAutoNum type="arabicPeriod"/>
            </a:pPr>
            <a:r>
              <a:rPr lang="en" sz="1800"/>
              <a:t>EBCDIC (Extended Binary Coded Decimal Interchange Code): Defunct</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 sz="1800"/>
              <a:t>ASCII and EBCDIC both can be stored using 1 byte. (How many bits in one byte?) Hence, ASCII is limited in what it can represent.</a:t>
            </a:r>
            <a:endParaRPr sz="1800"/>
          </a:p>
          <a:p>
            <a:pPr indent="0" lvl="0" marL="0" rtl="0" algn="l">
              <a:spcBef>
                <a:spcPts val="1000"/>
              </a:spcBef>
              <a:spcAft>
                <a:spcPts val="10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ASCII Table</a:t>
            </a:r>
            <a:endParaRPr/>
          </a:p>
        </p:txBody>
      </p:sp>
      <p:sp>
        <p:nvSpPr>
          <p:cNvPr id="311" name="Google Shape;311;p40"/>
          <p:cNvSpPr txBox="1"/>
          <p:nvPr>
            <p:ph idx="1" type="body"/>
          </p:nvPr>
        </p:nvSpPr>
        <p:spPr>
          <a:xfrm>
            <a:off x="311700" y="704525"/>
            <a:ext cx="8520600" cy="266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SzPts val="275"/>
              <a:buNone/>
            </a:pPr>
            <a:r>
              <a:rPr b="1" lang="en" sz="1025" u="sng">
                <a:solidFill>
                  <a:srgbClr val="C00000"/>
                </a:solidFill>
                <a:hlinkClick r:id="rId3">
                  <a:extLst>
                    <a:ext uri="{A12FA001-AC4F-418D-AE19-62706E023703}">
                      <ahyp:hlinkClr val="tx"/>
                    </a:ext>
                  </a:extLst>
                </a:hlinkClick>
              </a:rPr>
              <a:t>https://www.asciitable.com/</a:t>
            </a:r>
            <a:endParaRPr b="1" sz="1025">
              <a:solidFill>
                <a:srgbClr val="C00000"/>
              </a:solidFill>
            </a:endParaRPr>
          </a:p>
        </p:txBody>
      </p:sp>
      <p:pic>
        <p:nvPicPr>
          <p:cNvPr id="312" name="Google Shape;312;p40"/>
          <p:cNvPicPr preferRelativeResize="0"/>
          <p:nvPr/>
        </p:nvPicPr>
        <p:blipFill rotWithShape="1">
          <a:blip r:embed="rId4">
            <a:alphaModFix/>
          </a:blip>
          <a:srcRect b="2950" l="0" r="0" t="0"/>
          <a:stretch/>
        </p:blipFill>
        <p:spPr>
          <a:xfrm>
            <a:off x="1908900" y="999200"/>
            <a:ext cx="6011400" cy="3981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Unicode</a:t>
            </a:r>
            <a:endParaRPr/>
          </a:p>
        </p:txBody>
      </p:sp>
      <p:sp>
        <p:nvSpPr>
          <p:cNvPr id="318" name="Google Shape;318;p41"/>
          <p:cNvSpPr txBox="1"/>
          <p:nvPr>
            <p:ph idx="1" type="body"/>
          </p:nvPr>
        </p:nvSpPr>
        <p:spPr>
          <a:xfrm>
            <a:off x="311700" y="4035375"/>
            <a:ext cx="8520600" cy="5334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u="sng">
                <a:solidFill>
                  <a:srgbClr val="C00000"/>
                </a:solidFill>
                <a:hlinkClick r:id="rId3">
                  <a:extLst>
                    <a:ext uri="{A12FA001-AC4F-418D-AE19-62706E023703}">
                      <ahyp:hlinkClr val="tx"/>
                    </a:ext>
                  </a:extLst>
                </a:hlinkClick>
              </a:rPr>
              <a:t>https://home.unicode.org</a:t>
            </a:r>
            <a:endParaRPr>
              <a:solidFill>
                <a:srgbClr val="C00000"/>
              </a:solidFill>
            </a:endParaRPr>
          </a:p>
        </p:txBody>
      </p:sp>
      <p:pic>
        <p:nvPicPr>
          <p:cNvPr id="319" name="Google Shape;319;p41"/>
          <p:cNvPicPr preferRelativeResize="0"/>
          <p:nvPr/>
        </p:nvPicPr>
        <p:blipFill>
          <a:blip r:embed="rId4">
            <a:alphaModFix/>
          </a:blip>
          <a:stretch>
            <a:fillRect/>
          </a:stretch>
        </p:blipFill>
        <p:spPr>
          <a:xfrm>
            <a:off x="1249400" y="717275"/>
            <a:ext cx="5860251" cy="3214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Homework 01</a:t>
            </a:r>
            <a:endParaRPr/>
          </a:p>
        </p:txBody>
      </p:sp>
      <p:sp>
        <p:nvSpPr>
          <p:cNvPr id="144" name="Google Shape;14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Due: Jan 24, 2025</a:t>
            </a:r>
            <a:endParaRPr/>
          </a:p>
          <a:p>
            <a:pPr indent="0" lvl="0" marL="0" rtl="0" algn="l">
              <a:spcBef>
                <a:spcPts val="1000"/>
              </a:spcBef>
              <a:spcAft>
                <a:spcPts val="1000"/>
              </a:spcAft>
              <a:buNone/>
            </a:pPr>
            <a:r>
              <a:rPr lang="en"/>
              <a:t>Points: 100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Unicode</a:t>
            </a:r>
            <a:endParaRPr/>
          </a:p>
        </p:txBody>
      </p:sp>
      <p:sp>
        <p:nvSpPr>
          <p:cNvPr id="325" name="Google Shape;32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Most common Unicode is UTF(Unicode Transformation Format)-16: uses 16 bits (how many characters it can represent?)</a:t>
            </a:r>
            <a:endParaRPr/>
          </a:p>
          <a:p>
            <a:pPr indent="-361950" lvl="0" marL="457200" rtl="0" algn="l">
              <a:spcBef>
                <a:spcPts val="0"/>
              </a:spcBef>
              <a:spcAft>
                <a:spcPts val="0"/>
              </a:spcAft>
              <a:buSzPts val="2100"/>
              <a:buChar char="●"/>
            </a:pPr>
            <a:r>
              <a:rPr lang="en"/>
              <a:t>Unicode is </a:t>
            </a:r>
            <a:r>
              <a:rPr lang="en"/>
              <a:t>multilingual</a:t>
            </a:r>
            <a:r>
              <a:rPr lang="en"/>
              <a:t>: has representation for other languages, and emojis.</a:t>
            </a:r>
            <a:endParaRPr/>
          </a:p>
          <a:p>
            <a:pPr indent="-361950" lvl="0" marL="457200" rtl="0" algn="l">
              <a:spcBef>
                <a:spcPts val="0"/>
              </a:spcBef>
              <a:spcAft>
                <a:spcPts val="0"/>
              </a:spcAft>
              <a:buSzPts val="2100"/>
              <a:buChar char="●"/>
            </a:pPr>
            <a:r>
              <a:rPr lang="en"/>
              <a:t>Each UTF-16 alphanumeric character is stored using two bytes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Computer Logic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Boolean Algebra: A Quick Cheatsheet (otherwise see in your EE 202)</a:t>
            </a:r>
            <a:endParaRPr sz="2020"/>
          </a:p>
        </p:txBody>
      </p:sp>
      <p:sp>
        <p:nvSpPr>
          <p:cNvPr id="336" name="Google Shape;336;p44"/>
          <p:cNvSpPr txBox="1"/>
          <p:nvPr>
            <p:ph idx="1" type="body"/>
          </p:nvPr>
        </p:nvSpPr>
        <p:spPr>
          <a:xfrm>
            <a:off x="0" y="1152475"/>
            <a:ext cx="4359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 Law of Commutation</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AutoNum type="arabicPeriod"/>
            </a:pPr>
            <a:r>
              <a:rPr lang="en" sz="1500"/>
              <a:t>Law of association</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AutoNum type="arabicPeriod"/>
            </a:pPr>
            <a:r>
              <a:rPr lang="en" sz="1500"/>
              <a:t>Law of Distribution</a:t>
            </a:r>
            <a:endParaRPr sz="1500"/>
          </a:p>
          <a:p>
            <a:pPr indent="0" lvl="0" marL="457200" rtl="0" algn="l">
              <a:spcBef>
                <a:spcPts val="1000"/>
              </a:spcBef>
              <a:spcAft>
                <a:spcPts val="0"/>
              </a:spcAft>
              <a:buNone/>
            </a:pPr>
            <a:r>
              <a:t/>
            </a:r>
            <a:endParaRPr sz="1500"/>
          </a:p>
          <a:p>
            <a:pPr indent="-323850" lvl="0" marL="457200" rtl="0" algn="l">
              <a:spcBef>
                <a:spcPts val="1000"/>
              </a:spcBef>
              <a:spcAft>
                <a:spcPts val="1000"/>
              </a:spcAft>
              <a:buSzPts val="1500"/>
              <a:buAutoNum type="arabicPeriod"/>
            </a:pPr>
            <a:r>
              <a:rPr lang="en" sz="1500"/>
              <a:t>Law of absorption</a:t>
            </a:r>
            <a:endParaRPr sz="1500"/>
          </a:p>
        </p:txBody>
      </p:sp>
      <p:pic>
        <p:nvPicPr>
          <p:cNvPr id="337" name="Google Shape;337;p44"/>
          <p:cNvPicPr preferRelativeResize="0"/>
          <p:nvPr/>
        </p:nvPicPr>
        <p:blipFill>
          <a:blip r:embed="rId3">
            <a:alphaModFix/>
          </a:blip>
          <a:stretch>
            <a:fillRect/>
          </a:stretch>
        </p:blipFill>
        <p:spPr>
          <a:xfrm>
            <a:off x="2764769" y="1096275"/>
            <a:ext cx="1009761" cy="572700"/>
          </a:xfrm>
          <a:prstGeom prst="rect">
            <a:avLst/>
          </a:prstGeom>
          <a:noFill/>
          <a:ln>
            <a:noFill/>
          </a:ln>
        </p:spPr>
      </p:pic>
      <p:pic>
        <p:nvPicPr>
          <p:cNvPr id="338" name="Google Shape;338;p44"/>
          <p:cNvPicPr preferRelativeResize="0"/>
          <p:nvPr/>
        </p:nvPicPr>
        <p:blipFill>
          <a:blip r:embed="rId4">
            <a:alphaModFix/>
          </a:blip>
          <a:stretch>
            <a:fillRect/>
          </a:stretch>
        </p:blipFill>
        <p:spPr>
          <a:xfrm>
            <a:off x="2555125" y="1805650"/>
            <a:ext cx="1711750" cy="727750"/>
          </a:xfrm>
          <a:prstGeom prst="rect">
            <a:avLst/>
          </a:prstGeom>
          <a:noFill/>
          <a:ln>
            <a:noFill/>
          </a:ln>
        </p:spPr>
      </p:pic>
      <p:pic>
        <p:nvPicPr>
          <p:cNvPr id="339" name="Google Shape;339;p44"/>
          <p:cNvPicPr preferRelativeResize="0"/>
          <p:nvPr/>
        </p:nvPicPr>
        <p:blipFill>
          <a:blip r:embed="rId5">
            <a:alphaModFix/>
          </a:blip>
          <a:stretch>
            <a:fillRect/>
          </a:stretch>
        </p:blipFill>
        <p:spPr>
          <a:xfrm>
            <a:off x="2339275" y="2615325"/>
            <a:ext cx="2020325" cy="668375"/>
          </a:xfrm>
          <a:prstGeom prst="rect">
            <a:avLst/>
          </a:prstGeom>
          <a:noFill/>
          <a:ln>
            <a:noFill/>
          </a:ln>
        </p:spPr>
      </p:pic>
      <p:pic>
        <p:nvPicPr>
          <p:cNvPr id="340" name="Google Shape;340;p44"/>
          <p:cNvPicPr preferRelativeResize="0"/>
          <p:nvPr/>
        </p:nvPicPr>
        <p:blipFill>
          <a:blip r:embed="rId6">
            <a:alphaModFix/>
          </a:blip>
          <a:stretch>
            <a:fillRect/>
          </a:stretch>
        </p:blipFill>
        <p:spPr>
          <a:xfrm>
            <a:off x="2555125" y="3650075"/>
            <a:ext cx="1336200" cy="231275"/>
          </a:xfrm>
          <a:prstGeom prst="rect">
            <a:avLst/>
          </a:prstGeom>
          <a:noFill/>
          <a:ln>
            <a:noFill/>
          </a:ln>
        </p:spPr>
      </p:pic>
      <p:pic>
        <p:nvPicPr>
          <p:cNvPr id="341" name="Google Shape;341;p44"/>
          <p:cNvPicPr preferRelativeResize="0"/>
          <p:nvPr/>
        </p:nvPicPr>
        <p:blipFill>
          <a:blip r:embed="rId7">
            <a:alphaModFix/>
          </a:blip>
          <a:stretch>
            <a:fillRect/>
          </a:stretch>
        </p:blipFill>
        <p:spPr>
          <a:xfrm>
            <a:off x="2642313" y="3920275"/>
            <a:ext cx="1161825" cy="287050"/>
          </a:xfrm>
          <a:prstGeom prst="rect">
            <a:avLst/>
          </a:prstGeom>
          <a:noFill/>
          <a:ln>
            <a:noFill/>
          </a:ln>
        </p:spPr>
      </p:pic>
      <p:pic>
        <p:nvPicPr>
          <p:cNvPr id="342" name="Google Shape;342;p44"/>
          <p:cNvPicPr preferRelativeResize="0"/>
          <p:nvPr/>
        </p:nvPicPr>
        <p:blipFill>
          <a:blip r:embed="rId8">
            <a:alphaModFix/>
          </a:blip>
          <a:stretch>
            <a:fillRect/>
          </a:stretch>
        </p:blipFill>
        <p:spPr>
          <a:xfrm>
            <a:off x="2515175" y="4230050"/>
            <a:ext cx="1416100" cy="320375"/>
          </a:xfrm>
          <a:prstGeom prst="rect">
            <a:avLst/>
          </a:prstGeom>
          <a:noFill/>
          <a:ln>
            <a:noFill/>
          </a:ln>
        </p:spPr>
      </p:pic>
      <p:pic>
        <p:nvPicPr>
          <p:cNvPr id="343" name="Google Shape;343;p44"/>
          <p:cNvPicPr preferRelativeResize="0"/>
          <p:nvPr/>
        </p:nvPicPr>
        <p:blipFill>
          <a:blip r:embed="rId9">
            <a:alphaModFix/>
          </a:blip>
          <a:stretch>
            <a:fillRect/>
          </a:stretch>
        </p:blipFill>
        <p:spPr>
          <a:xfrm>
            <a:off x="2471438" y="4494169"/>
            <a:ext cx="1503596" cy="287050"/>
          </a:xfrm>
          <a:prstGeom prst="rect">
            <a:avLst/>
          </a:prstGeom>
          <a:noFill/>
          <a:ln>
            <a:noFill/>
          </a:ln>
        </p:spPr>
      </p:pic>
      <p:sp>
        <p:nvSpPr>
          <p:cNvPr id="344" name="Google Shape;344;p44"/>
          <p:cNvSpPr txBox="1"/>
          <p:nvPr>
            <p:ph idx="1" type="body"/>
          </p:nvPr>
        </p:nvSpPr>
        <p:spPr>
          <a:xfrm>
            <a:off x="4472700" y="1152475"/>
            <a:ext cx="4359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startAt="5"/>
            </a:pPr>
            <a:r>
              <a:rPr lang="en" sz="1500"/>
              <a:t> Consensus theorem</a:t>
            </a:r>
            <a:endParaRPr sz="1500"/>
          </a:p>
          <a:p>
            <a:pPr indent="0" lvl="0" marL="457200" rtl="0" algn="l">
              <a:spcBef>
                <a:spcPts val="1000"/>
              </a:spcBef>
              <a:spcAft>
                <a:spcPts val="0"/>
              </a:spcAft>
              <a:buNone/>
            </a:pPr>
            <a:r>
              <a:t/>
            </a:r>
            <a:endParaRPr sz="1500"/>
          </a:p>
          <a:p>
            <a:pPr indent="-323850" lvl="0" marL="457200" rtl="0" algn="l">
              <a:spcBef>
                <a:spcPts val="1000"/>
              </a:spcBef>
              <a:spcAft>
                <a:spcPts val="0"/>
              </a:spcAft>
              <a:buSzPts val="1500"/>
              <a:buAutoNum type="arabicPeriod" startAt="5"/>
            </a:pPr>
            <a:r>
              <a:rPr lang="en" sz="1500"/>
              <a:t>Transposition theorem </a:t>
            </a:r>
            <a:endParaRPr sz="1500"/>
          </a:p>
          <a:p>
            <a:pPr indent="0" lvl="0" marL="457200" rtl="0" algn="l">
              <a:spcBef>
                <a:spcPts val="1000"/>
              </a:spcBef>
              <a:spcAft>
                <a:spcPts val="0"/>
              </a:spcAft>
              <a:buNone/>
            </a:pPr>
            <a:r>
              <a:t/>
            </a:r>
            <a:endParaRPr sz="1500"/>
          </a:p>
          <a:p>
            <a:pPr indent="-323850" lvl="0" marL="457200" rtl="0" algn="l">
              <a:spcBef>
                <a:spcPts val="1000"/>
              </a:spcBef>
              <a:spcAft>
                <a:spcPts val="0"/>
              </a:spcAft>
              <a:buSzPts val="1500"/>
              <a:buAutoNum type="arabicPeriod" startAt="5"/>
            </a:pPr>
            <a:r>
              <a:rPr lang="en" sz="1500"/>
              <a:t>De Morgan’s theorem-I</a:t>
            </a:r>
            <a:endParaRPr sz="1500"/>
          </a:p>
          <a:p>
            <a:pPr indent="0" lvl="0" marL="457200" rtl="0" algn="l">
              <a:spcBef>
                <a:spcPts val="1000"/>
              </a:spcBef>
              <a:spcAft>
                <a:spcPts val="0"/>
              </a:spcAft>
              <a:buNone/>
            </a:pPr>
            <a:r>
              <a:t/>
            </a:r>
            <a:endParaRPr sz="1500"/>
          </a:p>
          <a:p>
            <a:pPr indent="-323850" lvl="0" marL="457200" rtl="0" algn="l">
              <a:spcBef>
                <a:spcPts val="1000"/>
              </a:spcBef>
              <a:spcAft>
                <a:spcPts val="1000"/>
              </a:spcAft>
              <a:buSzPts val="1500"/>
              <a:buAutoNum type="arabicPeriod" startAt="5"/>
            </a:pPr>
            <a:r>
              <a:rPr lang="en" sz="1500"/>
              <a:t>De Morgan’s theorem-II </a:t>
            </a:r>
            <a:endParaRPr sz="1500"/>
          </a:p>
        </p:txBody>
      </p:sp>
      <p:pic>
        <p:nvPicPr>
          <p:cNvPr id="345" name="Google Shape;345;p44"/>
          <p:cNvPicPr preferRelativeResize="0"/>
          <p:nvPr/>
        </p:nvPicPr>
        <p:blipFill>
          <a:blip r:embed="rId10">
            <a:alphaModFix/>
          </a:blip>
          <a:stretch>
            <a:fillRect/>
          </a:stretch>
        </p:blipFill>
        <p:spPr>
          <a:xfrm>
            <a:off x="7135608" y="1247713"/>
            <a:ext cx="1696696" cy="269825"/>
          </a:xfrm>
          <a:prstGeom prst="rect">
            <a:avLst/>
          </a:prstGeom>
          <a:noFill/>
          <a:ln>
            <a:noFill/>
          </a:ln>
        </p:spPr>
      </p:pic>
      <p:pic>
        <p:nvPicPr>
          <p:cNvPr id="346" name="Google Shape;346;p44"/>
          <p:cNvPicPr preferRelativeResize="0"/>
          <p:nvPr/>
        </p:nvPicPr>
        <p:blipFill>
          <a:blip r:embed="rId11">
            <a:alphaModFix/>
          </a:blip>
          <a:stretch>
            <a:fillRect/>
          </a:stretch>
        </p:blipFill>
        <p:spPr>
          <a:xfrm>
            <a:off x="6457950" y="1517525"/>
            <a:ext cx="2453149" cy="320375"/>
          </a:xfrm>
          <a:prstGeom prst="rect">
            <a:avLst/>
          </a:prstGeom>
          <a:noFill/>
          <a:ln>
            <a:noFill/>
          </a:ln>
        </p:spPr>
      </p:pic>
      <p:pic>
        <p:nvPicPr>
          <p:cNvPr id="347" name="Google Shape;347;p44"/>
          <p:cNvPicPr preferRelativeResize="0"/>
          <p:nvPr/>
        </p:nvPicPr>
        <p:blipFill>
          <a:blip r:embed="rId12">
            <a:alphaModFix/>
          </a:blip>
          <a:stretch>
            <a:fillRect/>
          </a:stretch>
        </p:blipFill>
        <p:spPr>
          <a:xfrm>
            <a:off x="6938724" y="2046474"/>
            <a:ext cx="2003598" cy="343625"/>
          </a:xfrm>
          <a:prstGeom prst="rect">
            <a:avLst/>
          </a:prstGeom>
          <a:noFill/>
          <a:ln>
            <a:noFill/>
          </a:ln>
        </p:spPr>
      </p:pic>
      <p:pic>
        <p:nvPicPr>
          <p:cNvPr id="348" name="Google Shape;348;p44"/>
          <p:cNvPicPr preferRelativeResize="0"/>
          <p:nvPr/>
        </p:nvPicPr>
        <p:blipFill>
          <a:blip r:embed="rId13">
            <a:alphaModFix/>
          </a:blip>
          <a:stretch>
            <a:fillRect/>
          </a:stretch>
        </p:blipFill>
        <p:spPr>
          <a:xfrm>
            <a:off x="7372844" y="2754125"/>
            <a:ext cx="1135360" cy="390775"/>
          </a:xfrm>
          <a:prstGeom prst="rect">
            <a:avLst/>
          </a:prstGeom>
          <a:noFill/>
          <a:ln>
            <a:noFill/>
          </a:ln>
        </p:spPr>
      </p:pic>
      <p:pic>
        <p:nvPicPr>
          <p:cNvPr id="349" name="Google Shape;349;p44"/>
          <p:cNvPicPr preferRelativeResize="0"/>
          <p:nvPr/>
        </p:nvPicPr>
        <p:blipFill>
          <a:blip r:embed="rId14">
            <a:alphaModFix/>
          </a:blip>
          <a:stretch>
            <a:fillRect/>
          </a:stretch>
        </p:blipFill>
        <p:spPr>
          <a:xfrm>
            <a:off x="7268725" y="3617875"/>
            <a:ext cx="1430462" cy="45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using Logic Gates (1)</a:t>
            </a:r>
            <a:endParaRPr/>
          </a:p>
        </p:txBody>
      </p:sp>
      <p:sp>
        <p:nvSpPr>
          <p:cNvPr id="355" name="Google Shape;355;p45"/>
          <p:cNvSpPr txBox="1"/>
          <p:nvPr>
            <p:ph idx="1" type="body"/>
          </p:nvPr>
        </p:nvSpPr>
        <p:spPr>
          <a:xfrm>
            <a:off x="311700" y="1152475"/>
            <a:ext cx="4192800" cy="3738600"/>
          </a:xfrm>
          <a:prstGeom prst="rect">
            <a:avLst/>
          </a:prstGeom>
        </p:spPr>
        <p:txBody>
          <a:bodyPr anchorCtr="0" anchor="t" bIns="91425" lIns="91425" spcFirstLastPara="1" rIns="91425" wrap="square" tIns="91425">
            <a:normAutofit fontScale="62500" lnSpcReduction="10000"/>
          </a:bodyPr>
          <a:lstStyle/>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Computers are constructed from two basic circuit elements</a:t>
            </a:r>
            <a:endParaRPr sz="1400">
              <a:solidFill>
                <a:schemeClr val="dk1"/>
              </a:solidFill>
            </a:endParaRPr>
          </a:p>
          <a:p>
            <a:pPr indent="-285750" lvl="1" marL="800100" rtl="0" algn="l">
              <a:lnSpc>
                <a:spcPct val="100000"/>
              </a:lnSpc>
              <a:spcBef>
                <a:spcPts val="0"/>
              </a:spcBef>
              <a:spcAft>
                <a:spcPts val="0"/>
              </a:spcAft>
              <a:buClr>
                <a:srgbClr val="FF0000"/>
              </a:buClr>
              <a:buSzPct val="100000"/>
              <a:buFont typeface="Avenir"/>
              <a:buChar char="•"/>
            </a:pPr>
            <a:r>
              <a:rPr i="1" lang="en" sz="2400">
                <a:solidFill>
                  <a:srgbClr val="FF0000"/>
                </a:solidFill>
              </a:rPr>
              <a:t>Combinational</a:t>
            </a:r>
            <a:r>
              <a:rPr i="1" lang="en" sz="2400">
                <a:solidFill>
                  <a:schemeClr val="dk1"/>
                </a:solidFill>
              </a:rPr>
              <a:t> </a:t>
            </a:r>
            <a:r>
              <a:rPr lang="en" sz="2400">
                <a:solidFill>
                  <a:schemeClr val="dk1"/>
                </a:solidFill>
              </a:rPr>
              <a:t>logic elements (</a:t>
            </a:r>
            <a:r>
              <a:rPr i="1" lang="en" sz="2400">
                <a:solidFill>
                  <a:schemeClr val="dk1"/>
                </a:solidFill>
              </a:rPr>
              <a:t>gates)</a:t>
            </a:r>
            <a:endParaRPr sz="2400">
              <a:solidFill>
                <a:schemeClr val="dk1"/>
              </a:solidFill>
            </a:endParaRPr>
          </a:p>
          <a:p>
            <a:pPr indent="-285750" lvl="1" marL="800100" rtl="0" algn="l">
              <a:lnSpc>
                <a:spcPct val="100000"/>
              </a:lnSpc>
              <a:spcBef>
                <a:spcPts val="0"/>
              </a:spcBef>
              <a:spcAft>
                <a:spcPts val="0"/>
              </a:spcAft>
              <a:buClr>
                <a:srgbClr val="FF0000"/>
              </a:buClr>
              <a:buSzPct val="100000"/>
              <a:buFont typeface="Avenir"/>
              <a:buChar char="•"/>
            </a:pPr>
            <a:r>
              <a:rPr i="1" lang="en" sz="2400">
                <a:solidFill>
                  <a:srgbClr val="FF0000"/>
                </a:solidFill>
              </a:rPr>
              <a:t>Sequential</a:t>
            </a:r>
            <a:r>
              <a:rPr i="1" lang="en" sz="2400">
                <a:solidFill>
                  <a:schemeClr val="dk1"/>
                </a:solidFill>
              </a:rPr>
              <a:t> </a:t>
            </a:r>
            <a:r>
              <a:rPr lang="en" sz="2400">
                <a:solidFill>
                  <a:schemeClr val="dk1"/>
                </a:solidFill>
              </a:rPr>
              <a:t>logic elements (</a:t>
            </a:r>
            <a:r>
              <a:rPr i="1" lang="en" sz="2400">
                <a:solidFill>
                  <a:schemeClr val="dk1"/>
                </a:solidFill>
              </a:rPr>
              <a:t> flip-flops)</a:t>
            </a:r>
            <a:r>
              <a:rPr lang="en" sz="2400">
                <a:solidFill>
                  <a:schemeClr val="dk1"/>
                </a:solidFill>
              </a:rPr>
              <a:t> </a:t>
            </a:r>
            <a:endParaRPr sz="1400">
              <a:solidFill>
                <a:schemeClr val="dk1"/>
              </a:solidFill>
            </a:endParaRPr>
          </a:p>
          <a:p>
            <a:pPr indent="-101600" lvl="0" marL="171450" rtl="0" algn="l">
              <a:lnSpc>
                <a:spcPct val="100000"/>
              </a:lnSpc>
              <a:spcBef>
                <a:spcPts val="0"/>
              </a:spcBef>
              <a:spcAft>
                <a:spcPts val="0"/>
              </a:spcAft>
              <a:buClr>
                <a:schemeClr val="dk1"/>
              </a:buClr>
              <a:buSzPct val="100000"/>
              <a:buFont typeface="Arial"/>
              <a:buNone/>
            </a:pPr>
            <a:r>
              <a:t/>
            </a:r>
            <a:endParaRPr sz="11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A combinational logic element is a circuit whose output depends only on its </a:t>
            </a:r>
            <a:r>
              <a:rPr lang="en" sz="2400">
                <a:solidFill>
                  <a:srgbClr val="FF0000"/>
                </a:solidFill>
              </a:rPr>
              <a:t>current inputs</a:t>
            </a:r>
            <a:r>
              <a:rPr lang="en" sz="2400">
                <a:solidFill>
                  <a:schemeClr val="dk1"/>
                </a:solidFill>
              </a:rPr>
              <a:t>.</a:t>
            </a:r>
            <a:endParaRPr sz="1400">
              <a:solidFill>
                <a:schemeClr val="dk1"/>
              </a:solidFill>
            </a:endParaRPr>
          </a:p>
          <a:p>
            <a:pPr indent="-101600" lvl="0" marL="171450" rtl="0" algn="l">
              <a:lnSpc>
                <a:spcPct val="100000"/>
              </a:lnSpc>
              <a:spcBef>
                <a:spcPts val="0"/>
              </a:spcBef>
              <a:spcAft>
                <a:spcPts val="0"/>
              </a:spcAft>
              <a:buClr>
                <a:schemeClr val="dk1"/>
              </a:buClr>
              <a:buSzPct val="100000"/>
              <a:buFont typeface="Arial"/>
              <a:buNone/>
            </a:pPr>
            <a:r>
              <a:t/>
            </a:r>
            <a:endParaRPr sz="11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A sequential element is a circuit whose output depends on </a:t>
            </a:r>
            <a:r>
              <a:rPr lang="en" sz="2400">
                <a:solidFill>
                  <a:srgbClr val="FF0000"/>
                </a:solidFill>
              </a:rPr>
              <a:t>present inputs </a:t>
            </a:r>
            <a:r>
              <a:rPr lang="en" sz="2400">
                <a:solidFill>
                  <a:schemeClr val="dk1"/>
                </a:solidFill>
              </a:rPr>
              <a:t>and </a:t>
            </a:r>
            <a:r>
              <a:rPr lang="en" sz="2400">
                <a:solidFill>
                  <a:srgbClr val="FF0000"/>
                </a:solidFill>
              </a:rPr>
              <a:t>past inputs </a:t>
            </a:r>
            <a:r>
              <a:rPr lang="en" sz="2400">
                <a:solidFill>
                  <a:schemeClr val="dk1"/>
                </a:solidFill>
              </a:rPr>
              <a:t>(captured as the </a:t>
            </a:r>
            <a:r>
              <a:rPr lang="en" sz="2400">
                <a:solidFill>
                  <a:srgbClr val="FF0000"/>
                </a:solidFill>
              </a:rPr>
              <a:t>state</a:t>
            </a:r>
            <a:r>
              <a:rPr lang="en" sz="2400">
                <a:solidFill>
                  <a:schemeClr val="dk1"/>
                </a:solidFill>
              </a:rPr>
              <a:t> of the element or a form of memory).</a:t>
            </a:r>
            <a:endParaRPr sz="14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Sequential elements themselves can be made from simple combinational logic elements.</a:t>
            </a:r>
            <a:endParaRPr/>
          </a:p>
        </p:txBody>
      </p:sp>
      <p:pic>
        <p:nvPicPr>
          <p:cNvPr descr="E:\CengageBook\FiguresForStudentTotes\Clements 1e JPG_files\ch02\87046-02-012.jpg" id="356" name="Google Shape;356;p45"/>
          <p:cNvPicPr preferRelativeResize="0"/>
          <p:nvPr/>
        </p:nvPicPr>
        <p:blipFill rotWithShape="1">
          <a:blip r:embed="rId3">
            <a:alphaModFix/>
          </a:blip>
          <a:srcRect b="0" l="0" r="0" t="0"/>
          <a:stretch/>
        </p:blipFill>
        <p:spPr>
          <a:xfrm>
            <a:off x="6274550" y="1017727"/>
            <a:ext cx="1844275" cy="3644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using Logic Gates (2)</a:t>
            </a:r>
            <a:endParaRPr/>
          </a:p>
        </p:txBody>
      </p:sp>
      <p:sp>
        <p:nvSpPr>
          <p:cNvPr id="362" name="Google Shape;362;p46"/>
          <p:cNvSpPr txBox="1"/>
          <p:nvPr>
            <p:ph idx="1" type="body"/>
          </p:nvPr>
        </p:nvSpPr>
        <p:spPr>
          <a:xfrm>
            <a:off x="311700" y="1152475"/>
            <a:ext cx="5205300" cy="3738600"/>
          </a:xfrm>
          <a:prstGeom prst="rect">
            <a:avLst/>
          </a:prstGeom>
        </p:spPr>
        <p:txBody>
          <a:bodyPr anchorCtr="0" anchor="t" bIns="91425" lIns="91425" spcFirstLastPara="1" rIns="91425" wrap="square" tIns="91425">
            <a:normAutofit fontScale="77500" lnSpcReduction="20000"/>
          </a:bodyPr>
          <a:lstStyle/>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Any combinational circuit can be made from AND , OR , and NOT gates.</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This set of gates is said to be </a:t>
            </a:r>
            <a:r>
              <a:rPr lang="en" sz="2400">
                <a:solidFill>
                  <a:srgbClr val="FF0000"/>
                </a:solidFill>
              </a:rPr>
              <a:t>functionally</a:t>
            </a:r>
            <a:r>
              <a:rPr lang="en" sz="2400">
                <a:solidFill>
                  <a:schemeClr val="dk1"/>
                </a:solidFill>
              </a:rPr>
              <a:t> </a:t>
            </a:r>
            <a:r>
              <a:rPr lang="en" sz="2400">
                <a:solidFill>
                  <a:srgbClr val="FF0000"/>
                </a:solidFill>
              </a:rPr>
              <a:t>complete</a:t>
            </a:r>
            <a:r>
              <a:rPr lang="en" sz="2400">
                <a:solidFill>
                  <a:schemeClr val="dk1"/>
                </a:solidFill>
              </a:rPr>
              <a:t>.</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Because </a:t>
            </a:r>
            <a:r>
              <a:rPr lang="en" sz="2400">
                <a:solidFill>
                  <a:srgbClr val="FF0000"/>
                </a:solidFill>
              </a:rPr>
              <a:t>flip-flops</a:t>
            </a:r>
            <a:r>
              <a:rPr lang="en" sz="2400">
                <a:solidFill>
                  <a:schemeClr val="dk1"/>
                </a:solidFill>
              </a:rPr>
              <a:t> can be constructed from </a:t>
            </a:r>
            <a:r>
              <a:rPr lang="en" sz="2400">
                <a:solidFill>
                  <a:srgbClr val="FF0000"/>
                </a:solidFill>
              </a:rPr>
              <a:t>gates</a:t>
            </a:r>
            <a:r>
              <a:rPr lang="en" sz="2400">
                <a:solidFill>
                  <a:schemeClr val="dk1"/>
                </a:solidFill>
              </a:rPr>
              <a:t>, all computers can be constructed from </a:t>
            </a:r>
            <a:r>
              <a:rPr lang="en" sz="2400">
                <a:solidFill>
                  <a:srgbClr val="FF0000"/>
                </a:solidFill>
              </a:rPr>
              <a:t>gates</a:t>
            </a:r>
            <a:r>
              <a:rPr lang="en" sz="2400">
                <a:solidFill>
                  <a:schemeClr val="dk1"/>
                </a:solidFill>
              </a:rPr>
              <a:t> alone.</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Moreover, because the </a:t>
            </a:r>
            <a:r>
              <a:rPr lang="en" sz="2400">
                <a:solidFill>
                  <a:srgbClr val="FF0000"/>
                </a:solidFill>
              </a:rPr>
              <a:t>NAND</a:t>
            </a:r>
            <a:r>
              <a:rPr lang="en" sz="2400">
                <a:solidFill>
                  <a:schemeClr val="dk1"/>
                </a:solidFill>
              </a:rPr>
              <a:t> or </a:t>
            </a:r>
            <a:r>
              <a:rPr lang="en" sz="2400">
                <a:solidFill>
                  <a:srgbClr val="FF0000"/>
                </a:solidFill>
              </a:rPr>
              <a:t>NOR</a:t>
            </a:r>
            <a:r>
              <a:rPr lang="en" sz="2400">
                <a:solidFill>
                  <a:schemeClr val="dk1"/>
                </a:solidFill>
              </a:rPr>
              <a:t> gate, can be used to synthesize AND, OR, and NOT gates, any computer can be constructed from nothing more than a large number of </a:t>
            </a:r>
            <a:r>
              <a:rPr lang="en" sz="2400">
                <a:solidFill>
                  <a:srgbClr val="FF0000"/>
                </a:solidFill>
              </a:rPr>
              <a:t>NAND</a:t>
            </a:r>
            <a:r>
              <a:rPr lang="en" sz="2400">
                <a:solidFill>
                  <a:schemeClr val="dk1"/>
                </a:solidFill>
              </a:rPr>
              <a:t> or </a:t>
            </a:r>
            <a:r>
              <a:rPr lang="en" sz="2400">
                <a:solidFill>
                  <a:srgbClr val="FF0000"/>
                </a:solidFill>
              </a:rPr>
              <a:t>NOR</a:t>
            </a:r>
            <a:r>
              <a:rPr lang="en" sz="2400">
                <a:solidFill>
                  <a:schemeClr val="dk1"/>
                </a:solidFill>
              </a:rPr>
              <a:t> gates.</a:t>
            </a:r>
            <a:endParaRPr sz="2400">
              <a:solidFill>
                <a:schemeClr val="dk1"/>
              </a:solidFill>
            </a:endParaRPr>
          </a:p>
        </p:txBody>
      </p:sp>
      <p:pic>
        <p:nvPicPr>
          <p:cNvPr descr="E:\CengageBook\FiguresForStudentTotes\Clements 1e JPG_files\ch02\87046-02-012.jpg" id="363" name="Google Shape;363;p46"/>
          <p:cNvPicPr preferRelativeResize="0"/>
          <p:nvPr/>
        </p:nvPicPr>
        <p:blipFill rotWithShape="1">
          <a:blip r:embed="rId3">
            <a:alphaModFix/>
          </a:blip>
          <a:srcRect b="0" l="0" r="0" t="0"/>
          <a:stretch/>
        </p:blipFill>
        <p:spPr>
          <a:xfrm>
            <a:off x="6274550" y="1017727"/>
            <a:ext cx="1844275" cy="364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Logic Gates are called Logic Gates</a:t>
            </a:r>
            <a:endParaRPr/>
          </a:p>
        </p:txBody>
      </p:sp>
      <p:sp>
        <p:nvSpPr>
          <p:cNvPr id="369" name="Google Shape;36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word “logic” implies decision making. The word “gate” is used in electronics to describe a switch, in the early days of logic a switch comprised discrete transistors. The gate switches the “output” of a “decision” based on the type of gate and the information provided to the gates “input”.</a:t>
            </a:r>
            <a:endParaRPr/>
          </a:p>
        </p:txBody>
      </p:sp>
      <p:pic>
        <p:nvPicPr>
          <p:cNvPr id="370" name="Google Shape;370;p47"/>
          <p:cNvPicPr preferRelativeResize="0"/>
          <p:nvPr/>
        </p:nvPicPr>
        <p:blipFill>
          <a:blip r:embed="rId3">
            <a:alphaModFix/>
          </a:blip>
          <a:stretch>
            <a:fillRect/>
          </a:stretch>
        </p:blipFill>
        <p:spPr>
          <a:xfrm>
            <a:off x="2926938" y="3026488"/>
            <a:ext cx="1514475" cy="2085975"/>
          </a:xfrm>
          <a:prstGeom prst="rect">
            <a:avLst/>
          </a:prstGeom>
          <a:noFill/>
          <a:ln>
            <a:noFill/>
          </a:ln>
        </p:spPr>
      </p:pic>
      <p:pic>
        <p:nvPicPr>
          <p:cNvPr id="371" name="Google Shape;371;p47"/>
          <p:cNvPicPr preferRelativeResize="0"/>
          <p:nvPr/>
        </p:nvPicPr>
        <p:blipFill>
          <a:blip r:embed="rId4">
            <a:alphaModFix/>
          </a:blip>
          <a:stretch>
            <a:fillRect/>
          </a:stretch>
        </p:blipFill>
        <p:spPr>
          <a:xfrm>
            <a:off x="5740951" y="2878825"/>
            <a:ext cx="1906826" cy="1690050"/>
          </a:xfrm>
          <a:prstGeom prst="rect">
            <a:avLst/>
          </a:prstGeom>
          <a:noFill/>
          <a:ln>
            <a:noFill/>
          </a:ln>
        </p:spPr>
      </p:pic>
      <p:sp>
        <p:nvSpPr>
          <p:cNvPr id="372" name="Google Shape;372;p47"/>
          <p:cNvSpPr txBox="1"/>
          <p:nvPr/>
        </p:nvSpPr>
        <p:spPr>
          <a:xfrm>
            <a:off x="4922575" y="4703625"/>
            <a:ext cx="4108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venir"/>
                <a:ea typeface="Avenir"/>
                <a:cs typeface="Avenir"/>
                <a:sym typeface="Avenir"/>
                <a:hlinkClick r:id="rId5"/>
              </a:rPr>
              <a:t>HOW THE FIRST TRANSISTOR WORKED</a:t>
            </a:r>
            <a:endParaRPr>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Diagram</a:t>
            </a:r>
            <a:endParaRPr/>
          </a:p>
        </p:txBody>
      </p:sp>
      <p:sp>
        <p:nvSpPr>
          <p:cNvPr id="378" name="Google Shape;37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Combinational logic – This is a abstract level view of a computer architecture. EE’s will have classes that study the layers underneath, including the transistor.</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pic>
        <p:nvPicPr>
          <p:cNvPr descr="Machine generated alternative text:&#10;inputs &#10;Combinational &#10;circuit &#10;m output " id="379" name="Google Shape;379;p48"/>
          <p:cNvPicPr preferRelativeResize="0"/>
          <p:nvPr/>
        </p:nvPicPr>
        <p:blipFill rotWithShape="1">
          <a:blip r:embed="rId3">
            <a:alphaModFix/>
          </a:blip>
          <a:srcRect b="0" l="0" r="0" t="0"/>
          <a:stretch/>
        </p:blipFill>
        <p:spPr>
          <a:xfrm>
            <a:off x="1022175" y="2537202"/>
            <a:ext cx="6835350" cy="1898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Transistor</a:t>
            </a:r>
            <a:endParaRPr/>
          </a:p>
        </p:txBody>
      </p:sp>
      <p:sp>
        <p:nvSpPr>
          <p:cNvPr id="385" name="Google Shape;38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“Trans Resistor” invented in 1947 in Bell Laboratories, replaced the vacuum tube triode</a:t>
            </a:r>
            <a:endParaRPr sz="2400">
              <a:solidFill>
                <a:schemeClr val="dk1"/>
              </a:solidFill>
            </a:endParaRPr>
          </a:p>
          <a:p>
            <a:pPr indent="-342900" lvl="0" marL="342900" rtl="0" algn="l">
              <a:lnSpc>
                <a:spcPct val="100000"/>
              </a:lnSpc>
              <a:spcBef>
                <a:spcPts val="480"/>
              </a:spcBef>
              <a:spcAft>
                <a:spcPts val="0"/>
              </a:spcAft>
              <a:buClr>
                <a:schemeClr val="dk1"/>
              </a:buClr>
              <a:buSzPts val="2400"/>
              <a:buFont typeface="Avenir"/>
              <a:buChar char="•"/>
            </a:pPr>
            <a:r>
              <a:rPr lang="en" sz="2400">
                <a:solidFill>
                  <a:schemeClr val="dk1"/>
                </a:solidFill>
              </a:rPr>
              <a:t>Probably the single most important invention to computer and electrical science.</a:t>
            </a:r>
            <a:endParaRPr sz="2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Works by manipulating resistances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Optional videos in canvas</a:t>
            </a:r>
            <a:endParaRPr sz="1400">
              <a:solidFill>
                <a:schemeClr val="dk1"/>
              </a:solidFill>
            </a:endParaRPr>
          </a:p>
          <a:p>
            <a:pPr indent="0" lvl="0" marL="0" rtl="0" algn="l">
              <a:spcBef>
                <a:spcPts val="0"/>
              </a:spcBef>
              <a:spcAft>
                <a:spcPts val="1000"/>
              </a:spcAft>
              <a:buNone/>
            </a:pPr>
            <a:r>
              <a:t/>
            </a:r>
            <a:endParaRPr/>
          </a:p>
        </p:txBody>
      </p:sp>
      <p:pic>
        <p:nvPicPr>
          <p:cNvPr descr="https://upload.wikimedia.org/wikipedia/commons/b/bf/Replica-of-first-transistor.jpg" id="386" name="Google Shape;386;p49"/>
          <p:cNvPicPr preferRelativeResize="0"/>
          <p:nvPr/>
        </p:nvPicPr>
        <p:blipFill rotWithShape="1">
          <a:blip r:embed="rId3">
            <a:alphaModFix/>
          </a:blip>
          <a:srcRect b="0" l="0" r="0" t="0"/>
          <a:stretch/>
        </p:blipFill>
        <p:spPr>
          <a:xfrm>
            <a:off x="6392105" y="3022023"/>
            <a:ext cx="1842200" cy="165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Gate</a:t>
            </a:r>
            <a:endParaRPr/>
          </a:p>
        </p:txBody>
      </p:sp>
      <p:pic>
        <p:nvPicPr>
          <p:cNvPr descr="E:\CengageBook\FiguresForStudentTotes\Clements 1e JPG_files\ch02\87046-tb02-008.jpg" id="392" name="Google Shape;392;p50"/>
          <p:cNvPicPr preferRelativeResize="0"/>
          <p:nvPr/>
        </p:nvPicPr>
        <p:blipFill rotWithShape="1">
          <a:blip r:embed="rId3">
            <a:alphaModFix/>
          </a:blip>
          <a:srcRect b="0" l="0" r="0" t="0"/>
          <a:stretch/>
        </p:blipFill>
        <p:spPr>
          <a:xfrm>
            <a:off x="311703" y="1152478"/>
            <a:ext cx="4883751" cy="2430325"/>
          </a:xfrm>
          <a:prstGeom prst="rect">
            <a:avLst/>
          </a:prstGeom>
          <a:noFill/>
          <a:ln>
            <a:noFill/>
          </a:ln>
        </p:spPr>
      </p:pic>
      <p:pic>
        <p:nvPicPr>
          <p:cNvPr descr="E:\CengageBook\FiguresForStudentTotes\Clements 1e JPG_files\ch02\87046-02-014.jpg" id="393" name="Google Shape;393;p50"/>
          <p:cNvPicPr preferRelativeResize="0"/>
          <p:nvPr/>
        </p:nvPicPr>
        <p:blipFill rotWithShape="1">
          <a:blip r:embed="rId4">
            <a:alphaModFix/>
          </a:blip>
          <a:srcRect b="0" l="0" r="0" t="0"/>
          <a:stretch/>
        </p:blipFill>
        <p:spPr>
          <a:xfrm>
            <a:off x="1975900" y="3952350"/>
            <a:ext cx="5309300" cy="108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 Gate</a:t>
            </a:r>
            <a:endParaRPr/>
          </a:p>
        </p:txBody>
      </p:sp>
      <p:pic>
        <p:nvPicPr>
          <p:cNvPr descr="E:\CengageBook\FiguresForStudentTotes\Clements 1e JPG_files\ch02\87046-tb02-009.jpg" id="399" name="Google Shape;399;p51"/>
          <p:cNvPicPr preferRelativeResize="0"/>
          <p:nvPr/>
        </p:nvPicPr>
        <p:blipFill rotWithShape="1">
          <a:blip r:embed="rId3">
            <a:alphaModFix/>
          </a:blip>
          <a:srcRect b="0" l="0" r="0" t="0"/>
          <a:stretch/>
        </p:blipFill>
        <p:spPr>
          <a:xfrm>
            <a:off x="743524" y="1134448"/>
            <a:ext cx="5521799" cy="2372366"/>
          </a:xfrm>
          <a:prstGeom prst="rect">
            <a:avLst/>
          </a:prstGeom>
          <a:noFill/>
          <a:ln>
            <a:noFill/>
          </a:ln>
        </p:spPr>
      </p:pic>
      <p:pic>
        <p:nvPicPr>
          <p:cNvPr descr="E:\CengageBook\FiguresForStudentTotes\Clements 1e JPG_files\ch02\87046-02-015.jpg" id="400" name="Google Shape;400;p51"/>
          <p:cNvPicPr preferRelativeResize="0"/>
          <p:nvPr/>
        </p:nvPicPr>
        <p:blipFill rotWithShape="1">
          <a:blip r:embed="rId4">
            <a:alphaModFix/>
          </a:blip>
          <a:srcRect b="0" l="0" r="0" t="0"/>
          <a:stretch/>
        </p:blipFill>
        <p:spPr>
          <a:xfrm>
            <a:off x="815501" y="3666595"/>
            <a:ext cx="5036374" cy="10182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Number Systems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Comparing AND and OR Gates</a:t>
            </a:r>
            <a:endParaRPr/>
          </a:p>
        </p:txBody>
      </p:sp>
      <p:pic>
        <p:nvPicPr>
          <p:cNvPr descr="E:\CengageBook\FiguresForStudentTotes\Clements 1e JPG_files\ch02\87046-tb02-010.jpg" id="406" name="Google Shape;406;p52"/>
          <p:cNvPicPr preferRelativeResize="0"/>
          <p:nvPr/>
        </p:nvPicPr>
        <p:blipFill rotWithShape="1">
          <a:blip r:embed="rId3">
            <a:alphaModFix/>
          </a:blip>
          <a:srcRect b="0" l="0" r="0" t="0"/>
          <a:stretch/>
        </p:blipFill>
        <p:spPr>
          <a:xfrm>
            <a:off x="557807" y="1411052"/>
            <a:ext cx="8064897" cy="26642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Points to Note</a:t>
            </a:r>
            <a:endParaRPr/>
          </a:p>
        </p:txBody>
      </p:sp>
      <p:sp>
        <p:nvSpPr>
          <p:cNvPr id="412" name="Google Shape;41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Setting one input of an AND to constant 0 PERMANENTLY disables that gate (until that input is allowed to be 1 again), setting its output to constant 0</a:t>
            </a:r>
            <a:endParaRPr sz="2400">
              <a:solidFill>
                <a:schemeClr val="dk1"/>
              </a:solidFill>
            </a:endParaRPr>
          </a:p>
          <a:p>
            <a:pPr indent="0" lvl="0" marL="342900" rtl="0" algn="l">
              <a:lnSpc>
                <a:spcPct val="100000"/>
              </a:lnSpc>
              <a:spcBef>
                <a:spcPts val="480"/>
              </a:spcBef>
              <a:spcAft>
                <a:spcPts val="0"/>
              </a:spcAft>
              <a:buNone/>
            </a:pPr>
            <a:r>
              <a:t/>
            </a:r>
            <a:endParaRPr sz="2400">
              <a:solidFill>
                <a:schemeClr val="dk1"/>
              </a:solidFill>
            </a:endParaRPr>
          </a:p>
          <a:p>
            <a:pPr indent="0" lvl="0" marL="342900" rtl="0" algn="l">
              <a:lnSpc>
                <a:spcPct val="100000"/>
              </a:lnSpc>
              <a:spcBef>
                <a:spcPts val="480"/>
              </a:spcBef>
              <a:spcAft>
                <a:spcPts val="0"/>
              </a:spcAft>
              <a:buNone/>
            </a:pPr>
            <a:r>
              <a:t/>
            </a:r>
            <a:endParaRPr sz="2400">
              <a:solidFill>
                <a:schemeClr val="dk1"/>
              </a:solidFill>
            </a:endParaRPr>
          </a:p>
          <a:p>
            <a:pPr indent="-342900" lvl="0" marL="342900" rtl="0" algn="l">
              <a:lnSpc>
                <a:spcPct val="100000"/>
              </a:lnSpc>
              <a:spcBef>
                <a:spcPts val="480"/>
              </a:spcBef>
              <a:spcAft>
                <a:spcPts val="0"/>
              </a:spcAft>
              <a:buClr>
                <a:schemeClr val="dk1"/>
              </a:buClr>
              <a:buSzPts val="2400"/>
              <a:buFont typeface="Avenir"/>
              <a:buChar char="•"/>
            </a:pPr>
            <a:r>
              <a:rPr lang="en" sz="2400">
                <a:solidFill>
                  <a:schemeClr val="dk1"/>
                </a:solidFill>
              </a:rPr>
              <a:t>Setting one input of an OR gate to constant 1 also permanently disables it, but its output is constant 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Inverter or NOT Gate</a:t>
            </a:r>
            <a:endParaRPr/>
          </a:p>
        </p:txBody>
      </p:sp>
      <p:pic>
        <p:nvPicPr>
          <p:cNvPr descr="E:\CengageBook\FiguresForStudentTotes\Clements 1e JPG_files\ch02\87046-02-016.jpg" id="418" name="Google Shape;418;p54"/>
          <p:cNvPicPr preferRelativeResize="0"/>
          <p:nvPr/>
        </p:nvPicPr>
        <p:blipFill rotWithShape="1">
          <a:blip r:embed="rId3">
            <a:alphaModFix/>
          </a:blip>
          <a:srcRect b="0" l="0" r="0" t="0"/>
          <a:stretch/>
        </p:blipFill>
        <p:spPr>
          <a:xfrm>
            <a:off x="807441" y="1597930"/>
            <a:ext cx="7565628" cy="23762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24" name="Google Shape;42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Which logic statement(s) below is true?</a:t>
            </a:r>
            <a:endParaRPr/>
          </a:p>
          <a:p>
            <a:pPr indent="-361950" lvl="0" marL="457200" rtl="0" algn="l">
              <a:spcBef>
                <a:spcPts val="1000"/>
              </a:spcBef>
              <a:spcAft>
                <a:spcPts val="0"/>
              </a:spcAft>
              <a:buSzPts val="2100"/>
              <a:buAutoNum type="arabicPeriod"/>
            </a:pPr>
            <a:r>
              <a:rPr lang="en"/>
              <a:t>B </a:t>
            </a:r>
            <a:r>
              <a:rPr b="1" lang="en"/>
              <a:t>OR</a:t>
            </a:r>
            <a:r>
              <a:rPr lang="en"/>
              <a:t> B’ = 1</a:t>
            </a:r>
            <a:endParaRPr/>
          </a:p>
          <a:p>
            <a:pPr indent="-361950" lvl="0" marL="457200" rtl="0" algn="l">
              <a:spcBef>
                <a:spcPts val="0"/>
              </a:spcBef>
              <a:spcAft>
                <a:spcPts val="0"/>
              </a:spcAft>
              <a:buSzPts val="2100"/>
              <a:buAutoNum type="arabicPeriod"/>
            </a:pPr>
            <a:r>
              <a:rPr lang="en"/>
              <a:t>B </a:t>
            </a:r>
            <a:r>
              <a:rPr b="1" lang="en"/>
              <a:t>AND</a:t>
            </a:r>
            <a:r>
              <a:rPr lang="en"/>
              <a:t> B’ = 0</a:t>
            </a:r>
            <a:endParaRPr/>
          </a:p>
          <a:p>
            <a:pPr indent="-361950" lvl="0" marL="457200" rtl="0" algn="l">
              <a:spcBef>
                <a:spcPts val="0"/>
              </a:spcBef>
              <a:spcAft>
                <a:spcPts val="0"/>
              </a:spcAft>
              <a:buSzPts val="2100"/>
              <a:buAutoNum type="arabicPeriod"/>
            </a:pPr>
            <a:r>
              <a:rPr lang="en"/>
              <a:t>A </a:t>
            </a:r>
            <a:r>
              <a:rPr b="1" lang="en"/>
              <a:t>OR </a:t>
            </a:r>
            <a:r>
              <a:rPr lang="en"/>
              <a:t>1 = 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NOR, NAND, Exclusive OR (XOR)</a:t>
            </a:r>
            <a:endParaRPr/>
          </a:p>
        </p:txBody>
      </p:sp>
      <p:pic>
        <p:nvPicPr>
          <p:cNvPr descr="E:\CengageBook\FiguresForStudentTotes\Clements 1e JPG_files\ch02\87046-tb02-011.jpg" id="430" name="Google Shape;430;p56"/>
          <p:cNvPicPr preferRelativeResize="0"/>
          <p:nvPr/>
        </p:nvPicPr>
        <p:blipFill rotWithShape="1">
          <a:blip r:embed="rId3">
            <a:alphaModFix/>
          </a:blip>
          <a:srcRect b="0" l="0" r="0" t="0"/>
          <a:stretch/>
        </p:blipFill>
        <p:spPr>
          <a:xfrm>
            <a:off x="688124" y="1213051"/>
            <a:ext cx="6814670" cy="1893236"/>
          </a:xfrm>
          <a:prstGeom prst="rect">
            <a:avLst/>
          </a:prstGeom>
          <a:noFill/>
          <a:ln>
            <a:noFill/>
          </a:ln>
        </p:spPr>
      </p:pic>
      <p:pic>
        <p:nvPicPr>
          <p:cNvPr descr="E:\CengageBook\FiguresForStudentTotes\Clements 1e JPG_files\ch02\87046-02-019.jpg" id="431" name="Google Shape;431;p56"/>
          <p:cNvPicPr preferRelativeResize="0"/>
          <p:nvPr/>
        </p:nvPicPr>
        <p:blipFill rotWithShape="1">
          <a:blip r:embed="rId4">
            <a:alphaModFix/>
          </a:blip>
          <a:srcRect b="0" l="0" r="0" t="0"/>
          <a:stretch/>
        </p:blipFill>
        <p:spPr>
          <a:xfrm>
            <a:off x="742029" y="3190359"/>
            <a:ext cx="6814670" cy="1299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37" name="Google Shape;43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What is the output of A </a:t>
            </a:r>
            <a:r>
              <a:rPr b="1" lang="en"/>
              <a:t>NAND</a:t>
            </a:r>
            <a:r>
              <a:rPr lang="en"/>
              <a:t> B when A = 1 and B = 1? If A = 1 and B = 0?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Making XOR out of AND, OR, NOT</a:t>
            </a:r>
            <a:endParaRPr/>
          </a:p>
        </p:txBody>
      </p:sp>
      <p:pic>
        <p:nvPicPr>
          <p:cNvPr descr="E:\CengageBook\FiguresForStudentTotes\Clements 1e JPG_files\ch02\87046-02-020.jpg" id="443" name="Google Shape;443;p58"/>
          <p:cNvPicPr preferRelativeResize="0"/>
          <p:nvPr/>
        </p:nvPicPr>
        <p:blipFill rotWithShape="1">
          <a:blip r:embed="rId3">
            <a:alphaModFix/>
          </a:blip>
          <a:srcRect b="0" l="0" r="0" t="0"/>
          <a:stretch/>
        </p:blipFill>
        <p:spPr>
          <a:xfrm>
            <a:off x="758421" y="1396194"/>
            <a:ext cx="7663669" cy="28083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Combination Circuits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Inversion Bubbles</a:t>
            </a:r>
            <a:endParaRPr/>
          </a:p>
        </p:txBody>
      </p:sp>
      <p:pic>
        <p:nvPicPr>
          <p:cNvPr descr="E:\CengageBook\FiguresForStudentTotes\Clements 1e JPG_files\ch02\87046-02-un005.jpg" id="454" name="Google Shape;454;p60"/>
          <p:cNvPicPr preferRelativeResize="0"/>
          <p:nvPr/>
        </p:nvPicPr>
        <p:blipFill rotWithShape="1">
          <a:blip r:embed="rId3">
            <a:alphaModFix/>
          </a:blip>
          <a:srcRect b="0" l="0" r="0" t="0"/>
          <a:stretch/>
        </p:blipFill>
        <p:spPr>
          <a:xfrm>
            <a:off x="1329011" y="1713371"/>
            <a:ext cx="6314528" cy="20882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Half Adder</a:t>
            </a:r>
            <a:endParaRPr/>
          </a:p>
        </p:txBody>
      </p:sp>
      <p:pic>
        <p:nvPicPr>
          <p:cNvPr descr="E:\CengageBook\FiguresForStudentTotes\Clements 1e JPG_files\ch02\87046-02-022.jpg" id="460" name="Google Shape;460;p61"/>
          <p:cNvPicPr preferRelativeResize="0"/>
          <p:nvPr/>
        </p:nvPicPr>
        <p:blipFill rotWithShape="1">
          <a:blip r:embed="rId3">
            <a:alphaModFix/>
          </a:blip>
          <a:srcRect b="0" l="0" r="0" t="0"/>
          <a:stretch/>
        </p:blipFill>
        <p:spPr>
          <a:xfrm>
            <a:off x="673270" y="2820135"/>
            <a:ext cx="3341250" cy="1356791"/>
          </a:xfrm>
          <a:prstGeom prst="rect">
            <a:avLst/>
          </a:prstGeom>
          <a:noFill/>
          <a:ln>
            <a:noFill/>
          </a:ln>
        </p:spPr>
      </p:pic>
      <p:pic>
        <p:nvPicPr>
          <p:cNvPr descr="E:\CengageBook\FiguresForStudentTotes\Clements 1e JPG_files\ch02\87046-tb02-013.jpg" id="461" name="Google Shape;461;p61"/>
          <p:cNvPicPr preferRelativeResize="0"/>
          <p:nvPr/>
        </p:nvPicPr>
        <p:blipFill rotWithShape="1">
          <a:blip r:embed="rId4">
            <a:alphaModFix/>
          </a:blip>
          <a:srcRect b="0" l="0" r="0" t="0"/>
          <a:stretch/>
        </p:blipFill>
        <p:spPr>
          <a:xfrm>
            <a:off x="758831" y="1174950"/>
            <a:ext cx="1476776" cy="13550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in Modern Computing</a:t>
            </a:r>
            <a:endParaRPr/>
          </a:p>
        </p:txBody>
      </p:sp>
      <p:sp>
        <p:nvSpPr>
          <p:cNvPr id="155" name="Google Shape;15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Everything is binary.</a:t>
            </a:r>
            <a:endParaRPr/>
          </a:p>
          <a:p>
            <a:pPr indent="-361950" lvl="0" marL="457200" rtl="0" algn="l">
              <a:spcBef>
                <a:spcPts val="1000"/>
              </a:spcBef>
              <a:spcAft>
                <a:spcPts val="0"/>
              </a:spcAft>
              <a:buSzPts val="2100"/>
              <a:buChar char="-"/>
            </a:pPr>
            <a:r>
              <a:rPr lang="en"/>
              <a:t>But why?</a:t>
            </a:r>
            <a:endParaRPr/>
          </a:p>
          <a:p>
            <a:pPr indent="-336550" lvl="1" marL="914400" rtl="0" algn="l">
              <a:spcBef>
                <a:spcPts val="1000"/>
              </a:spcBef>
              <a:spcAft>
                <a:spcPts val="1000"/>
              </a:spcAft>
              <a:buSzPts val="1700"/>
              <a:buChar char="-"/>
            </a:pPr>
            <a:r>
              <a:rPr lang="en"/>
              <a:t>Computers are based on transistors and switches that attain values </a:t>
            </a:r>
            <a:r>
              <a:rPr b="1" lang="en"/>
              <a:t>ON</a:t>
            </a:r>
            <a:r>
              <a:rPr lang="en"/>
              <a:t> and </a:t>
            </a:r>
            <a:r>
              <a:rPr b="1" lang="en"/>
              <a:t>OFF</a:t>
            </a:r>
            <a:r>
              <a:rPr lang="en"/>
              <a:t>. For simplicity, we translated </a:t>
            </a:r>
            <a:r>
              <a:rPr b="1" lang="en"/>
              <a:t>ON</a:t>
            </a:r>
            <a:r>
              <a:rPr lang="en"/>
              <a:t> to </a:t>
            </a:r>
            <a:r>
              <a:rPr b="1" lang="en"/>
              <a:t>1</a:t>
            </a:r>
            <a:r>
              <a:rPr lang="en"/>
              <a:t> and </a:t>
            </a:r>
            <a:r>
              <a:rPr b="1" lang="en"/>
              <a:t>OFF</a:t>
            </a:r>
            <a:r>
              <a:rPr lang="en"/>
              <a:t> to </a:t>
            </a:r>
            <a:r>
              <a:rPr b="1" lang="en"/>
              <a:t>0</a:t>
            </a:r>
            <a:r>
              <a:rPr lang="en"/>
              <a:t> or vice versa.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Full Adder</a:t>
            </a:r>
            <a:endParaRPr/>
          </a:p>
        </p:txBody>
      </p:sp>
      <p:pic>
        <p:nvPicPr>
          <p:cNvPr descr="E:\CengageBook\FiguresForStudentTotes\Clements 1e JPG_files\ch02\87046-02-023.jpg" id="467" name="Google Shape;467;p62"/>
          <p:cNvPicPr preferRelativeResize="0"/>
          <p:nvPr/>
        </p:nvPicPr>
        <p:blipFill rotWithShape="1">
          <a:blip r:embed="rId3">
            <a:alphaModFix/>
          </a:blip>
          <a:srcRect b="0" l="0" r="0" t="0"/>
          <a:stretch/>
        </p:blipFill>
        <p:spPr>
          <a:xfrm>
            <a:off x="1696327" y="792902"/>
            <a:ext cx="4290195" cy="1668770"/>
          </a:xfrm>
          <a:prstGeom prst="rect">
            <a:avLst/>
          </a:prstGeom>
          <a:noFill/>
          <a:ln>
            <a:noFill/>
          </a:ln>
        </p:spPr>
      </p:pic>
      <p:pic>
        <p:nvPicPr>
          <p:cNvPr id="468" name="Google Shape;468;p62"/>
          <p:cNvPicPr preferRelativeResize="0"/>
          <p:nvPr/>
        </p:nvPicPr>
        <p:blipFill rotWithShape="1">
          <a:blip r:embed="rId4">
            <a:alphaModFix/>
          </a:blip>
          <a:srcRect b="0" l="0" r="0" t="0"/>
          <a:stretch/>
        </p:blipFill>
        <p:spPr>
          <a:xfrm>
            <a:off x="1278021" y="3217920"/>
            <a:ext cx="1970880" cy="1565657"/>
          </a:xfrm>
          <a:prstGeom prst="rect">
            <a:avLst/>
          </a:prstGeom>
          <a:noFill/>
          <a:ln>
            <a:noFill/>
          </a:ln>
        </p:spPr>
      </p:pic>
      <p:graphicFrame>
        <p:nvGraphicFramePr>
          <p:cNvPr id="469" name="Google Shape;469;p62"/>
          <p:cNvGraphicFramePr/>
          <p:nvPr/>
        </p:nvGraphicFramePr>
        <p:xfrm>
          <a:off x="6734305" y="2360418"/>
          <a:ext cx="3000000" cy="3000000"/>
        </p:xfrm>
        <a:graphic>
          <a:graphicData uri="http://schemas.openxmlformats.org/drawingml/2006/table">
            <a:tbl>
              <a:tblPr>
                <a:noFill/>
                <a:tableStyleId>{9EA068F6-B3FE-4F4B-8A6E-87D5D81E373F}</a:tableStyleId>
              </a:tblPr>
              <a:tblGrid>
                <a:gridCol w="429175"/>
                <a:gridCol w="429175"/>
                <a:gridCol w="429175"/>
                <a:gridCol w="429175"/>
                <a:gridCol w="443850"/>
              </a:tblGrid>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Cin</a:t>
                      </a:r>
                      <a:endParaRPr sz="1100" u="none" cap="none" strike="noStrike">
                        <a:latin typeface="Times New Roman"/>
                        <a:ea typeface="Times New Roman"/>
                        <a:cs typeface="Times New Roman"/>
                        <a:sym typeface="Times New Roman"/>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A</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B</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Sum</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Cout</a:t>
                      </a:r>
                      <a:endParaRPr sz="1100" u="none" cap="none" strike="noStrike">
                        <a:latin typeface="Times New Roman"/>
                        <a:ea typeface="Times New Roman"/>
                        <a:cs typeface="Times New Roman"/>
                        <a:sym typeface="Times New Roman"/>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sp>
        <p:nvSpPr>
          <p:cNvPr id="470" name="Google Shape;470;p62"/>
          <p:cNvSpPr/>
          <p:nvPr/>
        </p:nvSpPr>
        <p:spPr>
          <a:xfrm rot="-775535">
            <a:off x="1371318" y="1841137"/>
            <a:ext cx="1306300" cy="37798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
          <p:cNvSpPr/>
          <p:nvPr/>
        </p:nvSpPr>
        <p:spPr>
          <a:xfrm rot="2000165">
            <a:off x="681771" y="2789581"/>
            <a:ext cx="1306344" cy="37800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txBox="1"/>
          <p:nvPr/>
        </p:nvSpPr>
        <p:spPr>
          <a:xfrm>
            <a:off x="322050" y="2165675"/>
            <a:ext cx="15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Half adder here</a:t>
            </a:r>
            <a:endParaRPr>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78" name="Google Shape;478;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A full adder has inputs A, B, and Cin with the values of (1,1,0). What are the output values for Cout and S?</a:t>
            </a:r>
            <a:endParaRPr/>
          </a:p>
          <a:p>
            <a:pPr indent="-361950" lvl="0" marL="457200" rtl="0" algn="l">
              <a:spcBef>
                <a:spcPts val="0"/>
              </a:spcBef>
              <a:spcAft>
                <a:spcPts val="0"/>
              </a:spcAft>
              <a:buSzPts val="2100"/>
              <a:buAutoNum type="arabicPeriod"/>
            </a:pPr>
            <a:r>
              <a:rPr lang="en"/>
              <a:t>A full adder has inputs A, B, and Cin with the values of (1,1,1). What are the output values for Cout and 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Ripple Carry Adder</a:t>
            </a:r>
            <a:endParaRPr/>
          </a:p>
        </p:txBody>
      </p:sp>
      <p:pic>
        <p:nvPicPr>
          <p:cNvPr id="484" name="Google Shape;484;p64"/>
          <p:cNvPicPr preferRelativeResize="0"/>
          <p:nvPr/>
        </p:nvPicPr>
        <p:blipFill rotWithShape="1">
          <a:blip r:embed="rId3">
            <a:alphaModFix/>
          </a:blip>
          <a:srcRect b="0" l="0" r="0" t="0"/>
          <a:stretch/>
        </p:blipFill>
        <p:spPr>
          <a:xfrm>
            <a:off x="311700" y="1152487"/>
            <a:ext cx="8230749" cy="3048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Decoding an Instruction</a:t>
            </a:r>
            <a:endParaRPr/>
          </a:p>
        </p:txBody>
      </p:sp>
      <p:pic>
        <p:nvPicPr>
          <p:cNvPr id="490" name="Google Shape;490;p65"/>
          <p:cNvPicPr preferRelativeResize="0"/>
          <p:nvPr/>
        </p:nvPicPr>
        <p:blipFill rotWithShape="1">
          <a:blip r:embed="rId3">
            <a:alphaModFix/>
          </a:blip>
          <a:srcRect b="0" l="0" r="0" t="0"/>
          <a:stretch/>
        </p:blipFill>
        <p:spPr>
          <a:xfrm>
            <a:off x="2200350" y="694200"/>
            <a:ext cx="3767700" cy="444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Decoder Truth Table</a:t>
            </a:r>
            <a:endParaRPr/>
          </a:p>
        </p:txBody>
      </p:sp>
      <p:pic>
        <p:nvPicPr>
          <p:cNvPr id="496" name="Google Shape;496;p66"/>
          <p:cNvPicPr preferRelativeResize="0"/>
          <p:nvPr/>
        </p:nvPicPr>
        <p:blipFill rotWithShape="1">
          <a:blip r:embed="rId3">
            <a:alphaModFix/>
          </a:blip>
          <a:srcRect b="0" l="0" r="0" t="0"/>
          <a:stretch/>
        </p:blipFill>
        <p:spPr>
          <a:xfrm>
            <a:off x="698925" y="1209800"/>
            <a:ext cx="7211955" cy="33017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Bit of an ALU (Arithmetic Logical Unit)</a:t>
            </a:r>
            <a:endParaRPr/>
          </a:p>
        </p:txBody>
      </p:sp>
      <p:pic>
        <p:nvPicPr>
          <p:cNvPr descr="E:\CengageBook\FiguresForStudentTotes\Clements 1e JPG_files\ch02\87046-02-un006.jpg" id="502" name="Google Shape;502;p67"/>
          <p:cNvPicPr preferRelativeResize="0"/>
          <p:nvPr/>
        </p:nvPicPr>
        <p:blipFill rotWithShape="1">
          <a:blip r:embed="rId3">
            <a:alphaModFix/>
          </a:blip>
          <a:srcRect b="0" l="0" r="0" t="0"/>
          <a:stretch/>
        </p:blipFill>
        <p:spPr>
          <a:xfrm>
            <a:off x="864973" y="1161874"/>
            <a:ext cx="4934600" cy="3515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Decoding an Instruction</a:t>
            </a:r>
            <a:endParaRPr/>
          </a:p>
        </p:txBody>
      </p:sp>
      <p:pic>
        <p:nvPicPr>
          <p:cNvPr descr="E:\CengageBook\FiguresForStudentTotes\Clements 1e JPG_files\ch02\87046-02-028.jpg" id="508" name="Google Shape;508;p68"/>
          <p:cNvPicPr preferRelativeResize="0"/>
          <p:nvPr/>
        </p:nvPicPr>
        <p:blipFill rotWithShape="1">
          <a:blip r:embed="rId3">
            <a:alphaModFix/>
          </a:blip>
          <a:srcRect b="0" l="0" r="0" t="0"/>
          <a:stretch/>
        </p:blipFill>
        <p:spPr>
          <a:xfrm>
            <a:off x="1531250" y="1110825"/>
            <a:ext cx="4302401" cy="36475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Multiplexer</a:t>
            </a:r>
            <a:endParaRPr/>
          </a:p>
        </p:txBody>
      </p:sp>
      <p:pic>
        <p:nvPicPr>
          <p:cNvPr id="514" name="Google Shape;514;p69"/>
          <p:cNvPicPr preferRelativeResize="0"/>
          <p:nvPr/>
        </p:nvPicPr>
        <p:blipFill rotWithShape="1">
          <a:blip r:embed="rId3">
            <a:alphaModFix/>
          </a:blip>
          <a:srcRect b="0" l="0" r="0" t="0"/>
          <a:stretch/>
        </p:blipFill>
        <p:spPr>
          <a:xfrm>
            <a:off x="36577" y="1119897"/>
            <a:ext cx="4736400" cy="3621900"/>
          </a:xfrm>
          <a:prstGeom prst="rect">
            <a:avLst/>
          </a:prstGeom>
          <a:noFill/>
          <a:ln>
            <a:noFill/>
          </a:ln>
        </p:spPr>
      </p:pic>
      <p:pic>
        <p:nvPicPr>
          <p:cNvPr descr="E:\CengageBook\FiguresForStudentTotes\Clements 1e JPG_files\ch02\87046-02-030.jpg" id="515" name="Google Shape;515;p69"/>
          <p:cNvPicPr preferRelativeResize="0"/>
          <p:nvPr/>
        </p:nvPicPr>
        <p:blipFill rotWithShape="1">
          <a:blip r:embed="rId4">
            <a:alphaModFix/>
          </a:blip>
          <a:srcRect b="0" l="0" r="0" t="0"/>
          <a:stretch/>
        </p:blipFill>
        <p:spPr>
          <a:xfrm>
            <a:off x="4912552" y="2122670"/>
            <a:ext cx="4156800" cy="1616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Circuit Simplification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 of Products and Product of Sums</a:t>
            </a:r>
            <a:endParaRPr/>
          </a:p>
        </p:txBody>
      </p:sp>
      <p:sp>
        <p:nvSpPr>
          <p:cNvPr id="526" name="Google Shape;52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Sum-of-products (SOP):</a:t>
            </a:r>
            <a:r>
              <a:rPr lang="en"/>
              <a:t> A SOP is the logical OR operation of multiple product terms. Each product term is the logical AND operation of binary literals. For example,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 is a SOP expression.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Product-of-sum (POS): </a:t>
            </a:r>
            <a:r>
              <a:rPr lang="en"/>
              <a:t>A POS is the logical AND operation of multiple ORrd terms. Each sum term is the logical OR operation of binary literals. For example,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 is a POS expression.</a:t>
            </a:r>
            <a:endParaRPr/>
          </a:p>
        </p:txBody>
      </p:sp>
      <p:pic>
        <p:nvPicPr>
          <p:cNvPr id="527" name="Google Shape;527;p71"/>
          <p:cNvPicPr preferRelativeResize="0"/>
          <p:nvPr/>
        </p:nvPicPr>
        <p:blipFill>
          <a:blip r:embed="rId3">
            <a:alphaModFix/>
          </a:blip>
          <a:stretch>
            <a:fillRect/>
          </a:stretch>
        </p:blipFill>
        <p:spPr>
          <a:xfrm>
            <a:off x="1834725" y="1883939"/>
            <a:ext cx="1629750" cy="276900"/>
          </a:xfrm>
          <a:prstGeom prst="rect">
            <a:avLst/>
          </a:prstGeom>
          <a:noFill/>
          <a:ln>
            <a:noFill/>
          </a:ln>
        </p:spPr>
      </p:pic>
      <p:pic>
        <p:nvPicPr>
          <p:cNvPr id="528" name="Google Shape;528;p71"/>
          <p:cNvPicPr preferRelativeResize="0"/>
          <p:nvPr/>
        </p:nvPicPr>
        <p:blipFill>
          <a:blip r:embed="rId4">
            <a:alphaModFix/>
          </a:blip>
          <a:stretch>
            <a:fillRect/>
          </a:stretch>
        </p:blipFill>
        <p:spPr>
          <a:xfrm>
            <a:off x="2413425" y="3601400"/>
            <a:ext cx="3643200" cy="39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bits and bytes</a:t>
            </a:r>
            <a:endParaRPr/>
          </a:p>
        </p:txBody>
      </p:sp>
      <p:sp>
        <p:nvSpPr>
          <p:cNvPr id="161" name="Google Shape;161;p18"/>
          <p:cNvSpPr txBox="1"/>
          <p:nvPr>
            <p:ph idx="1" type="body"/>
          </p:nvPr>
        </p:nvSpPr>
        <p:spPr>
          <a:xfrm>
            <a:off x="311700" y="1152475"/>
            <a:ext cx="4772400" cy="3416400"/>
          </a:xfrm>
          <a:prstGeom prst="rect">
            <a:avLst/>
          </a:prstGeom>
        </p:spPr>
        <p:txBody>
          <a:bodyPr anchorCtr="0" anchor="t" bIns="91425" lIns="91425" spcFirstLastPara="1" rIns="91425" wrap="square" tIns="91425">
            <a:normAutofit lnSpcReduction="10000"/>
          </a:bodyPr>
          <a:lstStyle/>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The basic unit is the </a:t>
            </a:r>
            <a:r>
              <a:rPr lang="en" sz="1800">
                <a:solidFill>
                  <a:srgbClr val="FF0000"/>
                </a:solidFill>
              </a:rPr>
              <a:t>bit</a:t>
            </a:r>
            <a:r>
              <a:rPr lang="en" sz="1800">
                <a:solidFill>
                  <a:schemeClr val="dk1"/>
                </a:solidFill>
              </a:rPr>
              <a:t> (binary digit).</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byte</a:t>
            </a:r>
            <a:r>
              <a:rPr lang="en" sz="1800">
                <a:solidFill>
                  <a:schemeClr val="dk1"/>
                </a:solidFill>
              </a:rPr>
              <a:t> is 8 </a:t>
            </a:r>
            <a:r>
              <a:rPr lang="en" sz="1800">
                <a:solidFill>
                  <a:srgbClr val="FF0000"/>
                </a:solidFill>
              </a:rPr>
              <a:t>bits</a:t>
            </a:r>
            <a:r>
              <a:rPr lang="en" sz="1800">
                <a:solidFill>
                  <a:schemeClr val="dk1"/>
                </a:solidFill>
              </a:rPr>
              <a:t>.</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word is </a:t>
            </a:r>
            <a:r>
              <a:rPr lang="en" sz="1800">
                <a:solidFill>
                  <a:srgbClr val="FF0000"/>
                </a:solidFill>
              </a:rPr>
              <a:t>variable</a:t>
            </a:r>
            <a:r>
              <a:rPr lang="en" sz="1800">
                <a:solidFill>
                  <a:schemeClr val="dk1"/>
                </a:solidFill>
              </a:rPr>
              <a:t> length(platform to platform).</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64</a:t>
            </a:r>
            <a:r>
              <a:rPr lang="en" sz="1800">
                <a:solidFill>
                  <a:schemeClr val="dk1"/>
                </a:solidFill>
              </a:rPr>
              <a:t>-bit computer system has </a:t>
            </a:r>
            <a:r>
              <a:rPr lang="en" sz="1800">
                <a:solidFill>
                  <a:srgbClr val="FF0000"/>
                </a:solidFill>
              </a:rPr>
              <a:t>64</a:t>
            </a:r>
            <a:r>
              <a:rPr lang="en" sz="1800">
                <a:solidFill>
                  <a:schemeClr val="dk1"/>
                </a:solidFill>
              </a:rPr>
              <a:t>-bit words.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4</a:t>
            </a:r>
            <a:r>
              <a:rPr lang="en" sz="1800">
                <a:solidFill>
                  <a:schemeClr val="dk1"/>
                </a:solidFill>
              </a:rPr>
              <a:t>-bit computer system has </a:t>
            </a:r>
            <a:r>
              <a:rPr lang="en" sz="1800">
                <a:solidFill>
                  <a:srgbClr val="FF0000"/>
                </a:solidFill>
              </a:rPr>
              <a:t>4</a:t>
            </a:r>
            <a:r>
              <a:rPr lang="en" sz="1800">
                <a:solidFill>
                  <a:schemeClr val="dk1"/>
                </a:solidFill>
              </a:rPr>
              <a:t>-bit words.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The number of values represented by an </a:t>
            </a:r>
            <a:r>
              <a:rPr lang="en" sz="1800">
                <a:solidFill>
                  <a:srgbClr val="FF0000"/>
                </a:solidFill>
              </a:rPr>
              <a:t>n</a:t>
            </a:r>
            <a:r>
              <a:rPr lang="en" sz="1800">
                <a:solidFill>
                  <a:schemeClr val="dk1"/>
                </a:solidFill>
              </a:rPr>
              <a:t>-bit word is </a:t>
            </a:r>
            <a:r>
              <a:rPr lang="en" sz="1800">
                <a:solidFill>
                  <a:srgbClr val="FF0000"/>
                </a:solidFill>
              </a:rPr>
              <a:t>2</a:t>
            </a:r>
            <a:r>
              <a:rPr baseline="30000" lang="en" sz="1800">
                <a:solidFill>
                  <a:srgbClr val="FF0000"/>
                </a:solidFill>
              </a:rPr>
              <a:t>n</a:t>
            </a:r>
            <a:r>
              <a:rPr lang="en" sz="1800">
                <a:solidFill>
                  <a:schemeClr val="dk1"/>
                </a:solidFill>
              </a:rPr>
              <a:t>.</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1800">
                <a:solidFill>
                  <a:schemeClr val="dk1"/>
                </a:solidFill>
              </a:rPr>
              <a:t>	</a:t>
            </a:r>
            <a:endParaRPr sz="1400">
              <a:solidFill>
                <a:schemeClr val="dk1"/>
              </a:solidFill>
            </a:endParaRPr>
          </a:p>
          <a:p>
            <a:pPr indent="0" lvl="0" marL="0" rtl="0" algn="l">
              <a:spcBef>
                <a:spcPts val="0"/>
              </a:spcBef>
              <a:spcAft>
                <a:spcPts val="1000"/>
              </a:spcAft>
              <a:buNone/>
            </a:pPr>
            <a:r>
              <a:t/>
            </a:r>
            <a:endParaRPr/>
          </a:p>
        </p:txBody>
      </p:sp>
      <p:pic>
        <p:nvPicPr>
          <p:cNvPr descr="E:\CengageBook\FiguresForStudentTotes\Clements 1e JPG_files\ch02\87046-02-001.jpg" id="162" name="Google Shape;162;p18"/>
          <p:cNvPicPr preferRelativeResize="0"/>
          <p:nvPr/>
        </p:nvPicPr>
        <p:blipFill rotWithShape="1">
          <a:blip r:embed="rId3">
            <a:alphaModFix/>
          </a:blip>
          <a:srcRect b="0" l="0" r="0" t="0"/>
          <a:stretch/>
        </p:blipFill>
        <p:spPr>
          <a:xfrm>
            <a:off x="4991000" y="632875"/>
            <a:ext cx="3369575" cy="35252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Minterm and Maxterm</a:t>
            </a:r>
            <a:endParaRPr/>
          </a:p>
        </p:txBody>
      </p:sp>
      <p:sp>
        <p:nvSpPr>
          <p:cNvPr id="534" name="Google Shape;534;p72"/>
          <p:cNvSpPr txBox="1"/>
          <p:nvPr>
            <p:ph idx="1" type="body"/>
          </p:nvPr>
        </p:nvSpPr>
        <p:spPr>
          <a:xfrm>
            <a:off x="311700" y="1152475"/>
            <a:ext cx="5856300" cy="3416400"/>
          </a:xfrm>
          <a:prstGeom prst="rect">
            <a:avLst/>
          </a:prstGeom>
        </p:spPr>
        <p:txBody>
          <a:bodyPr anchorCtr="0" anchor="t" bIns="91425" lIns="91425" spcFirstLastPara="1" rIns="91425" wrap="square" tIns="91425">
            <a:normAutofit fontScale="92500" lnSpcReduction="10000"/>
          </a:bodyPr>
          <a:lstStyle/>
          <a:p>
            <a:pPr indent="0" lvl="0" marL="0" rtl="0" algn="l">
              <a:lnSpc>
                <a:spcPct val="95000"/>
              </a:lnSpc>
              <a:spcBef>
                <a:spcPts val="0"/>
              </a:spcBef>
              <a:spcAft>
                <a:spcPts val="0"/>
              </a:spcAft>
              <a:buSzPct val="58393"/>
              <a:buNone/>
            </a:pPr>
            <a:r>
              <a:rPr b="1" lang="en" sz="1742"/>
              <a:t>Minterm:</a:t>
            </a:r>
            <a:r>
              <a:rPr lang="en" sz="1742"/>
              <a:t> A minterm is a special case product (AND) term. A minterm is a product term that contains all of the input variables (each literal no more than once) that makes up a Boolean expression.   Example:</a:t>
            </a:r>
            <a:endParaRPr sz="1742"/>
          </a:p>
          <a:p>
            <a:pPr indent="0" lvl="0" marL="0" rtl="0" algn="l">
              <a:lnSpc>
                <a:spcPct val="95000"/>
              </a:lnSpc>
              <a:spcBef>
                <a:spcPts val="1000"/>
              </a:spcBef>
              <a:spcAft>
                <a:spcPts val="0"/>
              </a:spcAft>
              <a:buSzPct val="58393"/>
              <a:buNone/>
            </a:pPr>
            <a:r>
              <a:rPr lang="en" sz="1742"/>
              <a:t>XYZ for a three input logic circuit. Denoted by small </a:t>
            </a:r>
            <a:r>
              <a:rPr i="1" lang="en" sz="1742"/>
              <a:t>m.</a:t>
            </a:r>
            <a:endParaRPr i="1" sz="1742"/>
          </a:p>
          <a:p>
            <a:pPr indent="0" lvl="0" marL="0" rtl="0" algn="l">
              <a:lnSpc>
                <a:spcPct val="95000"/>
              </a:lnSpc>
              <a:spcBef>
                <a:spcPts val="1000"/>
              </a:spcBef>
              <a:spcAft>
                <a:spcPts val="0"/>
              </a:spcAft>
              <a:buSzPct val="58393"/>
              <a:buNone/>
            </a:pPr>
            <a:r>
              <a:t/>
            </a:r>
            <a:endParaRPr sz="1742"/>
          </a:p>
          <a:p>
            <a:pPr indent="0" lvl="0" marL="0" rtl="0" algn="l">
              <a:lnSpc>
                <a:spcPct val="95000"/>
              </a:lnSpc>
              <a:spcBef>
                <a:spcPts val="1000"/>
              </a:spcBef>
              <a:spcAft>
                <a:spcPts val="0"/>
              </a:spcAft>
              <a:buSzPct val="58393"/>
              <a:buNone/>
            </a:pPr>
            <a:r>
              <a:rPr b="1" lang="en" sz="1742"/>
              <a:t>Maxterm:</a:t>
            </a:r>
            <a:r>
              <a:rPr lang="en" sz="1742"/>
              <a:t> A maxterm is a special case sum (OR) term. A maxterm is a sum term that contains all of the input variables (each literal no more than once) that make up a Boolean expression. Example:</a:t>
            </a:r>
            <a:endParaRPr sz="1742"/>
          </a:p>
          <a:p>
            <a:pPr indent="0" lvl="0" marL="0" rtl="0" algn="l">
              <a:lnSpc>
                <a:spcPct val="95000"/>
              </a:lnSpc>
              <a:spcBef>
                <a:spcPts val="1000"/>
              </a:spcBef>
              <a:spcAft>
                <a:spcPts val="1000"/>
              </a:spcAft>
              <a:buSzPct val="58393"/>
              <a:buNone/>
            </a:pPr>
            <a:r>
              <a:rPr lang="en" sz="1742"/>
              <a:t>X + Y + Z for a three input logic circuit. Denoted by capital </a:t>
            </a:r>
            <a:r>
              <a:rPr i="1" lang="en" sz="1742"/>
              <a:t>M</a:t>
            </a:r>
            <a:r>
              <a:rPr lang="en" sz="1742"/>
              <a:t>.</a:t>
            </a:r>
            <a:endParaRPr sz="1742"/>
          </a:p>
        </p:txBody>
      </p:sp>
      <p:pic>
        <p:nvPicPr>
          <p:cNvPr id="535" name="Google Shape;535;p72"/>
          <p:cNvPicPr preferRelativeResize="0"/>
          <p:nvPr/>
        </p:nvPicPr>
        <p:blipFill>
          <a:blip r:embed="rId3">
            <a:alphaModFix/>
          </a:blip>
          <a:stretch>
            <a:fillRect/>
          </a:stretch>
        </p:blipFill>
        <p:spPr>
          <a:xfrm>
            <a:off x="6836200" y="1045526"/>
            <a:ext cx="2047975" cy="1526225"/>
          </a:xfrm>
          <a:prstGeom prst="rect">
            <a:avLst/>
          </a:prstGeom>
          <a:noFill/>
          <a:ln>
            <a:noFill/>
          </a:ln>
        </p:spPr>
      </p:pic>
      <p:pic>
        <p:nvPicPr>
          <p:cNvPr id="536" name="Google Shape;536;p72"/>
          <p:cNvPicPr preferRelativeResize="0"/>
          <p:nvPr/>
        </p:nvPicPr>
        <p:blipFill>
          <a:blip r:embed="rId4">
            <a:alphaModFix/>
          </a:blip>
          <a:stretch>
            <a:fillRect/>
          </a:stretch>
        </p:blipFill>
        <p:spPr>
          <a:xfrm>
            <a:off x="6836200" y="3628250"/>
            <a:ext cx="1692700" cy="483625"/>
          </a:xfrm>
          <a:prstGeom prst="rect">
            <a:avLst/>
          </a:prstGeom>
          <a:noFill/>
          <a:ln>
            <a:noFill/>
          </a:ln>
        </p:spPr>
      </p:pic>
      <p:cxnSp>
        <p:nvCxnSpPr>
          <p:cNvPr id="537" name="Google Shape;537;p72"/>
          <p:cNvCxnSpPr/>
          <p:nvPr/>
        </p:nvCxnSpPr>
        <p:spPr>
          <a:xfrm>
            <a:off x="7504575" y="2513625"/>
            <a:ext cx="159900" cy="377700"/>
          </a:xfrm>
          <a:prstGeom prst="straightConnector1">
            <a:avLst/>
          </a:prstGeom>
          <a:noFill/>
          <a:ln cap="flat" cmpd="sng" w="9525">
            <a:solidFill>
              <a:schemeClr val="dk2"/>
            </a:solidFill>
            <a:prstDash val="solid"/>
            <a:round/>
            <a:headEnd len="med" w="med" type="none"/>
            <a:tailEnd len="med" w="med" type="triangle"/>
          </a:ln>
        </p:spPr>
      </p:cxnSp>
      <p:sp>
        <p:nvSpPr>
          <p:cNvPr id="538" name="Google Shape;538;p72"/>
          <p:cNvSpPr txBox="1"/>
          <p:nvPr/>
        </p:nvSpPr>
        <p:spPr>
          <a:xfrm>
            <a:off x="7315675" y="2818750"/>
            <a:ext cx="1568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Sum of products</a:t>
            </a:r>
            <a:endParaRPr>
              <a:latin typeface="Avenir"/>
              <a:ea typeface="Avenir"/>
              <a:cs typeface="Avenir"/>
              <a:sym typeface="Avenir"/>
            </a:endParaRPr>
          </a:p>
        </p:txBody>
      </p:sp>
      <p:sp>
        <p:nvSpPr>
          <p:cNvPr id="539" name="Google Shape;539;p72"/>
          <p:cNvSpPr txBox="1"/>
          <p:nvPr/>
        </p:nvSpPr>
        <p:spPr>
          <a:xfrm>
            <a:off x="7263900" y="4387225"/>
            <a:ext cx="1568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Product of Sum</a:t>
            </a:r>
            <a:endParaRPr>
              <a:latin typeface="Avenir"/>
              <a:ea typeface="Avenir"/>
              <a:cs typeface="Avenir"/>
              <a:sym typeface="Avenir"/>
            </a:endParaRPr>
          </a:p>
        </p:txBody>
      </p:sp>
      <p:cxnSp>
        <p:nvCxnSpPr>
          <p:cNvPr id="540" name="Google Shape;540;p72"/>
          <p:cNvCxnSpPr/>
          <p:nvPr/>
        </p:nvCxnSpPr>
        <p:spPr>
          <a:xfrm>
            <a:off x="7780238" y="4009525"/>
            <a:ext cx="159900" cy="37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Karnaugh Map for Circuit Simplification</a:t>
            </a:r>
            <a:endParaRPr/>
          </a:p>
        </p:txBody>
      </p:sp>
      <p:sp>
        <p:nvSpPr>
          <p:cNvPr id="546" name="Google Shape;546;p73"/>
          <p:cNvSpPr txBox="1"/>
          <p:nvPr>
            <p:ph idx="1" type="body"/>
          </p:nvPr>
        </p:nvSpPr>
        <p:spPr>
          <a:xfrm>
            <a:off x="311700" y="1152475"/>
            <a:ext cx="5006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Two-variable K-map using minterms</a:t>
            </a:r>
            <a:endParaRPr/>
          </a:p>
        </p:txBody>
      </p:sp>
      <p:pic>
        <p:nvPicPr>
          <p:cNvPr id="547" name="Google Shape;547;p73"/>
          <p:cNvPicPr preferRelativeResize="0"/>
          <p:nvPr/>
        </p:nvPicPr>
        <p:blipFill>
          <a:blip r:embed="rId3">
            <a:alphaModFix/>
          </a:blip>
          <a:stretch>
            <a:fillRect/>
          </a:stretch>
        </p:blipFill>
        <p:spPr>
          <a:xfrm>
            <a:off x="188725" y="1804925"/>
            <a:ext cx="8839199" cy="2794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chemeClr val="dk2"/>
                </a:solidFill>
              </a:rPr>
              <a:t>Two-variable K-map using maxterms</a:t>
            </a:r>
            <a:endParaRPr/>
          </a:p>
        </p:txBody>
      </p:sp>
      <p:pic>
        <p:nvPicPr>
          <p:cNvPr id="553" name="Google Shape;553;p74"/>
          <p:cNvPicPr preferRelativeResize="0"/>
          <p:nvPr/>
        </p:nvPicPr>
        <p:blipFill>
          <a:blip r:embed="rId3">
            <a:alphaModFix/>
          </a:blip>
          <a:stretch>
            <a:fillRect/>
          </a:stretch>
        </p:blipFill>
        <p:spPr>
          <a:xfrm>
            <a:off x="573925" y="1372376"/>
            <a:ext cx="8107551" cy="2513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Three-variable K-map</a:t>
            </a:r>
            <a:endParaRPr/>
          </a:p>
        </p:txBody>
      </p:sp>
      <p:pic>
        <p:nvPicPr>
          <p:cNvPr id="559" name="Google Shape;559;p75"/>
          <p:cNvPicPr preferRelativeResize="0"/>
          <p:nvPr/>
        </p:nvPicPr>
        <p:blipFill>
          <a:blip r:embed="rId3">
            <a:alphaModFix/>
          </a:blip>
          <a:stretch>
            <a:fillRect/>
          </a:stretch>
        </p:blipFill>
        <p:spPr>
          <a:xfrm>
            <a:off x="1714500" y="980595"/>
            <a:ext cx="5310599" cy="1730075"/>
          </a:xfrm>
          <a:prstGeom prst="rect">
            <a:avLst/>
          </a:prstGeom>
          <a:noFill/>
          <a:ln>
            <a:noFill/>
          </a:ln>
        </p:spPr>
      </p:pic>
      <p:pic>
        <p:nvPicPr>
          <p:cNvPr id="560" name="Google Shape;560;p75"/>
          <p:cNvPicPr preferRelativeResize="0"/>
          <p:nvPr/>
        </p:nvPicPr>
        <p:blipFill>
          <a:blip r:embed="rId4">
            <a:alphaModFix/>
          </a:blip>
          <a:stretch>
            <a:fillRect/>
          </a:stretch>
        </p:blipFill>
        <p:spPr>
          <a:xfrm>
            <a:off x="1888700" y="3048426"/>
            <a:ext cx="5216300" cy="184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Variable K-map</a:t>
            </a:r>
            <a:endParaRPr/>
          </a:p>
        </p:txBody>
      </p:sp>
      <p:pic>
        <p:nvPicPr>
          <p:cNvPr id="566" name="Google Shape;566;p76"/>
          <p:cNvPicPr preferRelativeResize="0"/>
          <p:nvPr/>
        </p:nvPicPr>
        <p:blipFill>
          <a:blip r:embed="rId3">
            <a:alphaModFix/>
          </a:blip>
          <a:stretch>
            <a:fillRect/>
          </a:stretch>
        </p:blipFill>
        <p:spPr>
          <a:xfrm>
            <a:off x="94450" y="1235031"/>
            <a:ext cx="4339025" cy="2300100"/>
          </a:xfrm>
          <a:prstGeom prst="rect">
            <a:avLst/>
          </a:prstGeom>
          <a:noFill/>
          <a:ln>
            <a:noFill/>
          </a:ln>
        </p:spPr>
      </p:pic>
      <p:pic>
        <p:nvPicPr>
          <p:cNvPr id="567" name="Google Shape;567;p76"/>
          <p:cNvPicPr preferRelativeResize="0"/>
          <p:nvPr/>
        </p:nvPicPr>
        <p:blipFill>
          <a:blip r:embed="rId4">
            <a:alphaModFix/>
          </a:blip>
          <a:stretch>
            <a:fillRect/>
          </a:stretch>
        </p:blipFill>
        <p:spPr>
          <a:xfrm>
            <a:off x="4572000" y="1202875"/>
            <a:ext cx="4516299" cy="2687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Q1: Simplify f(x,y,z, ) = ∑m(0, 1, 2, 3) using Karnaugh Map</a:t>
            </a:r>
            <a:endParaRPr sz="222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Q2. Simplify f( x, y, z) = ∑m(2, 3, 5, 7) using Karnaugh Map</a:t>
            </a:r>
            <a:endParaRPr sz="23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Multiplexers: Minimizing a Circuit</a:t>
            </a:r>
            <a:endParaRPr/>
          </a:p>
        </p:txBody>
      </p:sp>
      <p:sp>
        <p:nvSpPr>
          <p:cNvPr id="583" name="Google Shape;583;p79"/>
          <p:cNvSpPr txBox="1"/>
          <p:nvPr>
            <p:ph idx="1" type="body"/>
          </p:nvPr>
        </p:nvSpPr>
        <p:spPr>
          <a:xfrm>
            <a:off x="311700" y="1152475"/>
            <a:ext cx="8520600" cy="83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000"/>
              </a:spcAft>
              <a:buNone/>
            </a:pPr>
            <a:r>
              <a:rPr lang="en"/>
              <a:t>They choose an output from several possible inputs based on the value of select signal.</a:t>
            </a:r>
            <a:endParaRPr/>
          </a:p>
        </p:txBody>
      </p:sp>
      <p:sp>
        <p:nvSpPr>
          <p:cNvPr id="584" name="Google Shape;584;p79"/>
          <p:cNvSpPr/>
          <p:nvPr/>
        </p:nvSpPr>
        <p:spPr>
          <a:xfrm rot="5400000">
            <a:off x="1903375" y="3265400"/>
            <a:ext cx="1529100" cy="723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79"/>
          <p:cNvCxnSpPr>
            <a:endCxn id="584" idx="1"/>
          </p:cNvCxnSpPr>
          <p:nvPr/>
        </p:nvCxnSpPr>
        <p:spPr>
          <a:xfrm>
            <a:off x="2666125" y="2273825"/>
            <a:ext cx="1800" cy="6789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79"/>
          <p:cNvCxnSpPr/>
          <p:nvPr/>
        </p:nvCxnSpPr>
        <p:spPr>
          <a:xfrm>
            <a:off x="1576475" y="3341825"/>
            <a:ext cx="741000" cy="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79"/>
          <p:cNvCxnSpPr/>
          <p:nvPr/>
        </p:nvCxnSpPr>
        <p:spPr>
          <a:xfrm>
            <a:off x="1576475" y="3850350"/>
            <a:ext cx="741000" cy="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79"/>
          <p:cNvCxnSpPr/>
          <p:nvPr/>
        </p:nvCxnSpPr>
        <p:spPr>
          <a:xfrm>
            <a:off x="3029425" y="3626900"/>
            <a:ext cx="741000" cy="0"/>
          </a:xfrm>
          <a:prstGeom prst="straightConnector1">
            <a:avLst/>
          </a:prstGeom>
          <a:noFill/>
          <a:ln cap="flat" cmpd="sng" w="9525">
            <a:solidFill>
              <a:schemeClr val="dk2"/>
            </a:solidFill>
            <a:prstDash val="solid"/>
            <a:round/>
            <a:headEnd len="med" w="med" type="none"/>
            <a:tailEnd len="med" w="med" type="none"/>
          </a:ln>
        </p:spPr>
      </p:cxnSp>
      <p:sp>
        <p:nvSpPr>
          <p:cNvPr id="589" name="Google Shape;589;p79"/>
          <p:cNvSpPr txBox="1"/>
          <p:nvPr/>
        </p:nvSpPr>
        <p:spPr>
          <a:xfrm>
            <a:off x="2942250" y="201962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a:t>
            </a:r>
            <a:endParaRPr>
              <a:latin typeface="Avenir"/>
              <a:ea typeface="Avenir"/>
              <a:cs typeface="Avenir"/>
              <a:sym typeface="Avenir"/>
            </a:endParaRPr>
          </a:p>
        </p:txBody>
      </p:sp>
      <p:sp>
        <p:nvSpPr>
          <p:cNvPr id="590" name="Google Shape;590;p79"/>
          <p:cNvSpPr txBox="1"/>
          <p:nvPr/>
        </p:nvSpPr>
        <p:spPr>
          <a:xfrm>
            <a:off x="937150" y="317472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D0</a:t>
            </a:r>
            <a:endParaRPr>
              <a:latin typeface="Avenir"/>
              <a:ea typeface="Avenir"/>
              <a:cs typeface="Avenir"/>
              <a:sym typeface="Avenir"/>
            </a:endParaRPr>
          </a:p>
        </p:txBody>
      </p:sp>
      <p:sp>
        <p:nvSpPr>
          <p:cNvPr id="591" name="Google Shape;591;p79"/>
          <p:cNvSpPr txBox="1"/>
          <p:nvPr/>
        </p:nvSpPr>
        <p:spPr>
          <a:xfrm>
            <a:off x="937150" y="374137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D1</a:t>
            </a:r>
            <a:endParaRPr>
              <a:latin typeface="Avenir"/>
              <a:ea typeface="Avenir"/>
              <a:cs typeface="Avenir"/>
              <a:sym typeface="Avenir"/>
            </a:endParaRPr>
          </a:p>
        </p:txBody>
      </p:sp>
      <p:sp>
        <p:nvSpPr>
          <p:cNvPr id="592" name="Google Shape;592;p79"/>
          <p:cNvSpPr txBox="1"/>
          <p:nvPr/>
        </p:nvSpPr>
        <p:spPr>
          <a:xfrm>
            <a:off x="3973850" y="3416150"/>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Y</a:t>
            </a:r>
            <a:endParaRPr>
              <a:latin typeface="Avenir"/>
              <a:ea typeface="Avenir"/>
              <a:cs typeface="Avenir"/>
              <a:sym typeface="Avenir"/>
            </a:endParaRPr>
          </a:p>
        </p:txBody>
      </p:sp>
      <p:sp>
        <p:nvSpPr>
          <p:cNvPr id="593" name="Google Shape;593;p79"/>
          <p:cNvSpPr txBox="1"/>
          <p:nvPr>
            <p:ph idx="1" type="body"/>
          </p:nvPr>
        </p:nvSpPr>
        <p:spPr>
          <a:xfrm>
            <a:off x="4729275" y="1656375"/>
            <a:ext cx="4103100" cy="32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S = 0</a:t>
            </a:r>
            <a:endParaRPr/>
          </a:p>
          <a:p>
            <a:pPr indent="0" lvl="0" marL="0" rtl="0" algn="l">
              <a:spcBef>
                <a:spcPts val="1000"/>
              </a:spcBef>
              <a:spcAft>
                <a:spcPts val="0"/>
              </a:spcAft>
              <a:buNone/>
            </a:pPr>
            <a:r>
              <a:rPr lang="en"/>
              <a:t>	Y = D0</a:t>
            </a:r>
            <a:endParaRPr/>
          </a:p>
          <a:p>
            <a:pPr indent="0" lvl="0" marL="0" rtl="0" algn="l">
              <a:spcBef>
                <a:spcPts val="1000"/>
              </a:spcBef>
              <a:spcAft>
                <a:spcPts val="0"/>
              </a:spcAft>
              <a:buNone/>
            </a:pPr>
            <a:r>
              <a:rPr lang="en"/>
              <a:t>if S = 1</a:t>
            </a:r>
            <a:endParaRPr/>
          </a:p>
          <a:p>
            <a:pPr indent="0" lvl="0" marL="0" rtl="0" algn="l">
              <a:spcBef>
                <a:spcPts val="1000"/>
              </a:spcBef>
              <a:spcAft>
                <a:spcPts val="1000"/>
              </a:spcAft>
              <a:buNone/>
            </a:pPr>
            <a:r>
              <a:rPr lang="en"/>
              <a:t>	Y = D1</a:t>
            </a:r>
            <a:endParaRPr/>
          </a:p>
        </p:txBody>
      </p:sp>
      <p:pic>
        <p:nvPicPr>
          <p:cNvPr id="594" name="Google Shape;594;p79"/>
          <p:cNvPicPr preferRelativeResize="0"/>
          <p:nvPr/>
        </p:nvPicPr>
        <p:blipFill>
          <a:blip r:embed="rId3">
            <a:alphaModFix/>
          </a:blip>
          <a:stretch>
            <a:fillRect/>
          </a:stretch>
        </p:blipFill>
        <p:spPr>
          <a:xfrm>
            <a:off x="6675100" y="1707225"/>
            <a:ext cx="2361926" cy="3378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0"/>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Sequential Circuits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Sequential Circuits from Combination Circuits</a:t>
            </a:r>
            <a:endParaRPr/>
          </a:p>
        </p:txBody>
      </p:sp>
      <p:pic>
        <p:nvPicPr>
          <p:cNvPr id="605" name="Google Shape;605;p81"/>
          <p:cNvPicPr preferRelativeResize="0"/>
          <p:nvPr/>
        </p:nvPicPr>
        <p:blipFill>
          <a:blip r:embed="rId3">
            <a:alphaModFix/>
          </a:blip>
          <a:stretch>
            <a:fillRect/>
          </a:stretch>
        </p:blipFill>
        <p:spPr>
          <a:xfrm>
            <a:off x="1431000" y="1849975"/>
            <a:ext cx="6197076" cy="192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3">
            <a:alphaModFix/>
          </a:blip>
          <a:stretch>
            <a:fillRect/>
          </a:stretch>
        </p:blipFill>
        <p:spPr>
          <a:xfrm>
            <a:off x="2167575" y="672650"/>
            <a:ext cx="5322450" cy="3725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Clock</a:t>
            </a:r>
            <a:endParaRPr/>
          </a:p>
        </p:txBody>
      </p:sp>
      <p:pic>
        <p:nvPicPr>
          <p:cNvPr descr="Machine generated alternative text:&#10;(a) Response to positive level &#10;(b) Positive-edge response &#10;(c) Negative-edge response " id="611" name="Google Shape;611;p82"/>
          <p:cNvPicPr preferRelativeResize="0"/>
          <p:nvPr/>
        </p:nvPicPr>
        <p:blipFill rotWithShape="1">
          <a:blip r:embed="rId3">
            <a:alphaModFix/>
          </a:blip>
          <a:srcRect b="0" l="0" r="0" t="0"/>
          <a:stretch/>
        </p:blipFill>
        <p:spPr>
          <a:xfrm>
            <a:off x="669925" y="1639680"/>
            <a:ext cx="4538100" cy="2929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Latch</a:t>
            </a:r>
            <a:endParaRPr/>
          </a:p>
        </p:txBody>
      </p:sp>
      <p:sp>
        <p:nvSpPr>
          <p:cNvPr id="617" name="Google Shape;617;p83"/>
          <p:cNvSpPr txBox="1"/>
          <p:nvPr>
            <p:ph idx="1" type="body"/>
          </p:nvPr>
        </p:nvSpPr>
        <p:spPr>
          <a:xfrm>
            <a:off x="311700" y="7410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latch is a combinational (asynchronous) circuit that uses present states to dictate future states. “Memory” is created.</a:t>
            </a:r>
            <a:endParaRPr/>
          </a:p>
        </p:txBody>
      </p:sp>
      <p:pic>
        <p:nvPicPr>
          <p:cNvPr id="618" name="Google Shape;618;p83"/>
          <p:cNvPicPr preferRelativeResize="0"/>
          <p:nvPr/>
        </p:nvPicPr>
        <p:blipFill>
          <a:blip r:embed="rId3">
            <a:alphaModFix/>
          </a:blip>
          <a:stretch>
            <a:fillRect/>
          </a:stretch>
        </p:blipFill>
        <p:spPr>
          <a:xfrm>
            <a:off x="858500" y="2571741"/>
            <a:ext cx="3008464" cy="1422376"/>
          </a:xfrm>
          <a:prstGeom prst="rect">
            <a:avLst/>
          </a:prstGeom>
          <a:noFill/>
          <a:ln>
            <a:noFill/>
          </a:ln>
        </p:spPr>
      </p:pic>
      <p:pic>
        <p:nvPicPr>
          <p:cNvPr id="619" name="Google Shape;619;p83"/>
          <p:cNvPicPr preferRelativeResize="0"/>
          <p:nvPr/>
        </p:nvPicPr>
        <p:blipFill>
          <a:blip r:embed="rId4">
            <a:alphaModFix/>
          </a:blip>
          <a:stretch>
            <a:fillRect/>
          </a:stretch>
        </p:blipFill>
        <p:spPr>
          <a:xfrm>
            <a:off x="4538805" y="2097425"/>
            <a:ext cx="2236100" cy="2371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SR Latch</a:t>
            </a:r>
            <a:endParaRPr/>
          </a:p>
        </p:txBody>
      </p:sp>
      <p:sp>
        <p:nvSpPr>
          <p:cNvPr id="625" name="Google Shape;625;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700"/>
              <a:t>The simplest latch is the Set-Reset (S-R) latch. You can build one by connecting two </a:t>
            </a:r>
            <a:r>
              <a:rPr b="1" lang="en" sz="1700"/>
              <a:t>NOR</a:t>
            </a:r>
            <a:r>
              <a:rPr lang="en" sz="1700"/>
              <a:t> gates with a cross-feedback loop.</a:t>
            </a:r>
            <a:endParaRPr sz="1700"/>
          </a:p>
        </p:txBody>
      </p:sp>
      <p:pic>
        <p:nvPicPr>
          <p:cNvPr id="626" name="Google Shape;626;p84"/>
          <p:cNvPicPr preferRelativeResize="0"/>
          <p:nvPr/>
        </p:nvPicPr>
        <p:blipFill rotWithShape="1">
          <a:blip r:embed="rId3">
            <a:alphaModFix/>
          </a:blip>
          <a:srcRect b="0" l="0" r="0" t="0"/>
          <a:stretch/>
        </p:blipFill>
        <p:spPr>
          <a:xfrm>
            <a:off x="5801528" y="1599826"/>
            <a:ext cx="1844300" cy="1322800"/>
          </a:xfrm>
          <a:prstGeom prst="rect">
            <a:avLst/>
          </a:prstGeom>
          <a:noFill/>
          <a:ln>
            <a:noFill/>
          </a:ln>
        </p:spPr>
      </p:pic>
      <p:graphicFrame>
        <p:nvGraphicFramePr>
          <p:cNvPr id="627" name="Google Shape;627;p84"/>
          <p:cNvGraphicFramePr/>
          <p:nvPr/>
        </p:nvGraphicFramePr>
        <p:xfrm>
          <a:off x="551183" y="1952742"/>
          <a:ext cx="3000000" cy="3000000"/>
        </p:xfrm>
        <a:graphic>
          <a:graphicData uri="http://schemas.openxmlformats.org/drawingml/2006/table">
            <a:tbl>
              <a:tblPr>
                <a:noFill/>
                <a:tableStyleId>{9EA068F6-B3FE-4F4B-8A6E-87D5D81E373F}</a:tableStyleId>
              </a:tblPr>
              <a:tblGrid>
                <a:gridCol w="1206100"/>
                <a:gridCol w="2182675"/>
              </a:tblGrid>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1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(set)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still (no change)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(reset)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still (no change)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1 and R = 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0 (illegal state)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pic>
        <p:nvPicPr>
          <p:cNvPr id="628" name="Google Shape;628;p84"/>
          <p:cNvPicPr preferRelativeResize="0"/>
          <p:nvPr/>
        </p:nvPicPr>
        <p:blipFill>
          <a:blip r:embed="rId4">
            <a:alphaModFix/>
          </a:blip>
          <a:stretch>
            <a:fillRect/>
          </a:stretch>
        </p:blipFill>
        <p:spPr>
          <a:xfrm>
            <a:off x="5005825" y="2983668"/>
            <a:ext cx="3512051" cy="1062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Circuit for SR Latch</a:t>
            </a:r>
            <a:endParaRPr/>
          </a:p>
        </p:txBody>
      </p:sp>
      <p:sp>
        <p:nvSpPr>
          <p:cNvPr id="634" name="Google Shape;634;p85"/>
          <p:cNvSpPr txBox="1"/>
          <p:nvPr>
            <p:ph idx="1" type="body"/>
          </p:nvPr>
        </p:nvSpPr>
        <p:spPr>
          <a:xfrm>
            <a:off x="311700" y="1152475"/>
            <a:ext cx="47604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1500">
                <a:solidFill>
                  <a:srgbClr val="2D3142"/>
                </a:solidFill>
                <a:highlight>
                  <a:srgbClr val="FFFFFF"/>
                </a:highlight>
              </a:rPr>
              <a:t>You can build an SR latch using the </a:t>
            </a:r>
            <a:r>
              <a:rPr lang="en" sz="1500" u="sng">
                <a:solidFill>
                  <a:schemeClr val="hlink"/>
                </a:solidFill>
                <a:highlight>
                  <a:srgbClr val="FFFFFF"/>
                </a:highlight>
                <a:hlinkClick r:id="rId3"/>
              </a:rPr>
              <a:t>CD4001</a:t>
            </a:r>
            <a:r>
              <a:rPr lang="en" sz="1500">
                <a:solidFill>
                  <a:srgbClr val="2D3142"/>
                </a:solidFill>
                <a:highlight>
                  <a:srgbClr val="FFFFFF"/>
                </a:highlight>
              </a:rPr>
              <a:t> chip.</a:t>
            </a:r>
            <a:endParaRPr sz="1500">
              <a:solidFill>
                <a:srgbClr val="2D3142"/>
              </a:solidFill>
              <a:highlight>
                <a:srgbClr val="FFFFFF"/>
              </a:highlight>
            </a:endParaRPr>
          </a:p>
          <a:p>
            <a:pPr indent="0" lvl="0" marL="0" rtl="0" algn="l">
              <a:spcBef>
                <a:spcPts val="1000"/>
              </a:spcBef>
              <a:spcAft>
                <a:spcPts val="0"/>
              </a:spcAft>
              <a:buNone/>
            </a:pPr>
            <a:r>
              <a:rPr lang="en" sz="1500">
                <a:solidFill>
                  <a:srgbClr val="2D3142"/>
                </a:solidFill>
                <a:highlight>
                  <a:srgbClr val="FFFFFF"/>
                </a:highlight>
              </a:rPr>
              <a:t>The CD4001 is a CMOS chip with four NOR gates.</a:t>
            </a:r>
            <a:endParaRPr sz="1500">
              <a:solidFill>
                <a:srgbClr val="2D3142"/>
              </a:solidFill>
              <a:highlight>
                <a:srgbClr val="FFFFFF"/>
              </a:highlight>
            </a:endParaRPr>
          </a:p>
          <a:p>
            <a:pPr indent="0" lvl="0" marL="0" rtl="0" algn="l">
              <a:spcBef>
                <a:spcPts val="1000"/>
              </a:spcBef>
              <a:spcAft>
                <a:spcPts val="0"/>
              </a:spcAft>
              <a:buClr>
                <a:schemeClr val="dk1"/>
              </a:buClr>
              <a:buSzPct val="73333"/>
              <a:buFont typeface="Arial"/>
              <a:buNone/>
            </a:pPr>
            <a:r>
              <a:rPr lang="en" sz="1500">
                <a:solidFill>
                  <a:srgbClr val="2D3142"/>
                </a:solidFill>
                <a:highlight>
                  <a:srgbClr val="FFFFFF"/>
                </a:highlight>
                <a:latin typeface="Arial"/>
                <a:ea typeface="Arial"/>
                <a:cs typeface="Arial"/>
                <a:sym typeface="Arial"/>
              </a:rPr>
              <a:t>When the button PB2 is pushed, the LED L2 turns on and stays on even after PB2 is released, while the LED L1 remains off. LED L2 turns off when the button PB1 is pressed, whereas LED L1 turns and stays on even after PB1 has been released. To assemble the above circuit you need:</a:t>
            </a:r>
            <a:endParaRPr sz="1500">
              <a:solidFill>
                <a:srgbClr val="2D3142"/>
              </a:solidFill>
              <a:highlight>
                <a:srgbClr val="FFFFFF"/>
              </a:highlight>
              <a:latin typeface="Arial"/>
              <a:ea typeface="Arial"/>
              <a:cs typeface="Arial"/>
              <a:sym typeface="Arial"/>
            </a:endParaRPr>
          </a:p>
          <a:p>
            <a:pPr indent="-302418" lvl="0" marL="876300" rtl="0" algn="l">
              <a:spcBef>
                <a:spcPts val="230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The CD4001 chip</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push buttons (PB1 and PB2)</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LEDs</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10 kΩ resistors (R1 and R2)</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330 Ω resistors (R3 and R4)</a:t>
            </a:r>
            <a:endParaRPr sz="1500">
              <a:solidFill>
                <a:srgbClr val="2D3142"/>
              </a:solidFill>
              <a:highlight>
                <a:srgbClr val="FFFFFF"/>
              </a:highlight>
              <a:latin typeface="Arial"/>
              <a:ea typeface="Arial"/>
              <a:cs typeface="Arial"/>
              <a:sym typeface="Arial"/>
            </a:endParaRPr>
          </a:p>
          <a:p>
            <a:pPr indent="0" lvl="0" marL="0" rtl="0" algn="l">
              <a:spcBef>
                <a:spcPts val="2300"/>
              </a:spcBef>
              <a:spcAft>
                <a:spcPts val="1000"/>
              </a:spcAft>
              <a:buNone/>
            </a:pPr>
            <a:r>
              <a:t/>
            </a:r>
            <a:endParaRPr sz="1500">
              <a:solidFill>
                <a:srgbClr val="2D3142"/>
              </a:solidFill>
              <a:highlight>
                <a:srgbClr val="FFFFFF"/>
              </a:highlight>
            </a:endParaRPr>
          </a:p>
        </p:txBody>
      </p:sp>
      <p:pic>
        <p:nvPicPr>
          <p:cNvPr id="635" name="Google Shape;635;p85"/>
          <p:cNvPicPr preferRelativeResize="0"/>
          <p:nvPr/>
        </p:nvPicPr>
        <p:blipFill>
          <a:blip r:embed="rId4">
            <a:alphaModFix/>
          </a:blip>
          <a:stretch>
            <a:fillRect/>
          </a:stretch>
        </p:blipFill>
        <p:spPr>
          <a:xfrm>
            <a:off x="5118100" y="800400"/>
            <a:ext cx="3714199" cy="3311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a:t>
            </a:r>
            <a:endParaRPr/>
          </a:p>
        </p:txBody>
      </p:sp>
      <p:sp>
        <p:nvSpPr>
          <p:cNvPr id="641" name="Google Shape;641;p86"/>
          <p:cNvSpPr txBox="1"/>
          <p:nvPr>
            <p:ph idx="1" type="body"/>
          </p:nvPr>
        </p:nvSpPr>
        <p:spPr>
          <a:xfrm>
            <a:off x="83100" y="1152475"/>
            <a:ext cx="3214200" cy="3416400"/>
          </a:xfrm>
          <a:prstGeom prst="rect">
            <a:avLst/>
          </a:prstGeom>
        </p:spPr>
        <p:txBody>
          <a:bodyPr anchorCtr="0" anchor="t" bIns="91425" lIns="91425" spcFirstLastPara="1" rIns="91425" wrap="square" tIns="91425">
            <a:normAutofit fontScale="55000" lnSpcReduction="20000"/>
          </a:bodyPr>
          <a:lstStyle/>
          <a:p>
            <a:pPr indent="-301942" lvl="0" marL="457200" rtl="0" algn="l">
              <a:lnSpc>
                <a:spcPct val="115000"/>
              </a:lnSpc>
              <a:spcBef>
                <a:spcPts val="1000"/>
              </a:spcBef>
              <a:spcAft>
                <a:spcPts val="0"/>
              </a:spcAft>
              <a:buSzPct val="100000"/>
              <a:buChar char="●"/>
            </a:pPr>
            <a:r>
              <a:rPr lang="en"/>
              <a:t>A </a:t>
            </a:r>
            <a:r>
              <a:rPr b="1" lang="en"/>
              <a:t>D</a:t>
            </a:r>
            <a:r>
              <a:rPr lang="en"/>
              <a:t> Latch is a logic circuit that can store one bit of data (1 or 0).</a:t>
            </a:r>
            <a:endParaRPr/>
          </a:p>
          <a:p>
            <a:pPr indent="-301942" lvl="0" marL="457200" rtl="0" algn="l">
              <a:lnSpc>
                <a:spcPct val="115000"/>
              </a:lnSpc>
              <a:spcBef>
                <a:spcPts val="1000"/>
              </a:spcBef>
              <a:spcAft>
                <a:spcPts val="0"/>
              </a:spcAft>
              <a:buSzPct val="100000"/>
              <a:buChar char="●"/>
            </a:pPr>
            <a:r>
              <a:rPr lang="en"/>
              <a:t> The D Latch has two inputs: D (Data) and E (Enable).</a:t>
            </a:r>
            <a:endParaRPr/>
          </a:p>
          <a:p>
            <a:pPr indent="-301942" lvl="0" marL="457200" rtl="0" algn="l">
              <a:lnSpc>
                <a:spcPct val="115000"/>
              </a:lnSpc>
              <a:spcBef>
                <a:spcPts val="1000"/>
              </a:spcBef>
              <a:spcAft>
                <a:spcPts val="0"/>
              </a:spcAft>
              <a:buSzPct val="100000"/>
              <a:buChar char="●"/>
            </a:pPr>
            <a:r>
              <a:rPr lang="en"/>
              <a:t> The latch will only change its output (Q) when the Enable input is HIGH. If E is HIGH, the output Q will reflect the value of the D input. If E is LOW, the output will remain the same, regardless of the D input.</a:t>
            </a:r>
            <a:endParaRPr/>
          </a:p>
          <a:p>
            <a:pPr indent="-301942" lvl="0" marL="457200" rtl="0" algn="l">
              <a:lnSpc>
                <a:spcPct val="115000"/>
              </a:lnSpc>
              <a:spcBef>
                <a:spcPts val="1000"/>
              </a:spcBef>
              <a:spcAft>
                <a:spcPts val="1000"/>
              </a:spcAft>
              <a:buSzPct val="100000"/>
              <a:buChar char="●"/>
            </a:pPr>
            <a:r>
              <a:rPr lang="en"/>
              <a:t>The D Latch avoids the “undefined” or “invalid” state problem found in the S-R latch. This is because the inverter at the input of the D Latch makes sure the S and R inputs are always opposites.</a:t>
            </a:r>
            <a:endParaRPr/>
          </a:p>
        </p:txBody>
      </p:sp>
      <p:sp>
        <p:nvSpPr>
          <p:cNvPr id="642" name="Google Shape;642;p86"/>
          <p:cNvSpPr txBox="1"/>
          <p:nvPr>
            <p:ph idx="1" type="body"/>
          </p:nvPr>
        </p:nvSpPr>
        <p:spPr>
          <a:xfrm>
            <a:off x="3297300" y="1152475"/>
            <a:ext cx="3214200" cy="34164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0"/>
              </a:spcBef>
              <a:spcAft>
                <a:spcPts val="0"/>
              </a:spcAft>
              <a:buSzPts val="1400"/>
              <a:buChar char="●"/>
            </a:pPr>
            <a:r>
              <a:rPr lang="en" sz="1400"/>
              <a:t>Function</a:t>
            </a:r>
            <a:endParaRPr sz="1400"/>
          </a:p>
          <a:p>
            <a:pPr indent="-304800" lvl="1" marL="914400" rtl="0" algn="l">
              <a:lnSpc>
                <a:spcPct val="125000"/>
              </a:lnSpc>
              <a:spcBef>
                <a:spcPts val="0"/>
              </a:spcBef>
              <a:spcAft>
                <a:spcPts val="0"/>
              </a:spcAft>
              <a:buSzPts val="1200"/>
              <a:buChar char="○"/>
            </a:pPr>
            <a:r>
              <a:rPr lang="en" sz="1200"/>
              <a:t>When CLK = 1</a:t>
            </a:r>
            <a:endParaRPr sz="1200"/>
          </a:p>
          <a:p>
            <a:pPr indent="-304800" lvl="2" marL="1371600" rtl="0" algn="l">
              <a:lnSpc>
                <a:spcPct val="125000"/>
              </a:lnSpc>
              <a:spcBef>
                <a:spcPts val="0"/>
              </a:spcBef>
              <a:spcAft>
                <a:spcPts val="0"/>
              </a:spcAft>
              <a:buSzPts val="1200"/>
              <a:buChar char="■"/>
            </a:pPr>
            <a:r>
              <a:rPr lang="en" sz="1200"/>
              <a:t>D passes through to Q (transparent)</a:t>
            </a:r>
            <a:endParaRPr sz="1200"/>
          </a:p>
          <a:p>
            <a:pPr indent="-304800" lvl="1" marL="914400" rtl="0" algn="l">
              <a:lnSpc>
                <a:spcPct val="125000"/>
              </a:lnSpc>
              <a:spcBef>
                <a:spcPts val="0"/>
              </a:spcBef>
              <a:spcAft>
                <a:spcPts val="0"/>
              </a:spcAft>
              <a:buSzPts val="1200"/>
              <a:buChar char="○"/>
            </a:pPr>
            <a:r>
              <a:rPr lang="en" sz="1200"/>
              <a:t>When CLK = 0</a:t>
            </a:r>
            <a:endParaRPr sz="1200"/>
          </a:p>
          <a:p>
            <a:pPr indent="-304800" lvl="2" marL="1371600" rtl="0" algn="l">
              <a:lnSpc>
                <a:spcPct val="125000"/>
              </a:lnSpc>
              <a:spcBef>
                <a:spcPts val="0"/>
              </a:spcBef>
              <a:spcAft>
                <a:spcPts val="0"/>
              </a:spcAft>
              <a:buSzPts val="1200"/>
              <a:buChar char="■"/>
            </a:pPr>
            <a:r>
              <a:rPr lang="en" sz="1200"/>
              <a:t>Q holds its previous value (opaque) </a:t>
            </a:r>
            <a:endParaRPr sz="1200"/>
          </a:p>
          <a:p>
            <a:pPr indent="-317500" lvl="1" marL="914400" rtl="0" algn="l">
              <a:lnSpc>
                <a:spcPct val="125000"/>
              </a:lnSpc>
              <a:spcBef>
                <a:spcPts val="0"/>
              </a:spcBef>
              <a:spcAft>
                <a:spcPts val="0"/>
              </a:spcAft>
              <a:buSzPts val="1400"/>
              <a:buChar char="○"/>
            </a:pPr>
            <a:r>
              <a:rPr lang="en" sz="1400"/>
              <a:t>Avoids invalid case when Q ≠ NOT Q </a:t>
            </a:r>
            <a:endParaRPr sz="1200"/>
          </a:p>
        </p:txBody>
      </p:sp>
      <p:pic>
        <p:nvPicPr>
          <p:cNvPr id="643" name="Google Shape;643;p86"/>
          <p:cNvPicPr preferRelativeResize="0"/>
          <p:nvPr/>
        </p:nvPicPr>
        <p:blipFill>
          <a:blip r:embed="rId3">
            <a:alphaModFix/>
          </a:blip>
          <a:stretch>
            <a:fillRect/>
          </a:stretch>
        </p:blipFill>
        <p:spPr>
          <a:xfrm>
            <a:off x="6623075" y="706998"/>
            <a:ext cx="2400000" cy="1165650"/>
          </a:xfrm>
          <a:prstGeom prst="rect">
            <a:avLst/>
          </a:prstGeom>
          <a:noFill/>
          <a:ln>
            <a:noFill/>
          </a:ln>
        </p:spPr>
      </p:pic>
      <p:pic>
        <p:nvPicPr>
          <p:cNvPr id="644" name="Google Shape;644;p86"/>
          <p:cNvPicPr preferRelativeResize="0"/>
          <p:nvPr/>
        </p:nvPicPr>
        <p:blipFill>
          <a:blip r:embed="rId4">
            <a:alphaModFix/>
          </a:blip>
          <a:stretch>
            <a:fillRect/>
          </a:stretch>
        </p:blipFill>
        <p:spPr>
          <a:xfrm>
            <a:off x="3556125" y="3460650"/>
            <a:ext cx="4316776" cy="1278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 Circuit</a:t>
            </a:r>
            <a:endParaRPr/>
          </a:p>
        </p:txBody>
      </p:sp>
      <p:sp>
        <p:nvSpPr>
          <p:cNvPr id="650" name="Google Shape;650;p8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1: </a:t>
            </a:r>
            <a:r>
              <a:rPr lang="en" sz="1500">
                <a:solidFill>
                  <a:srgbClr val="2D3142"/>
                </a:solidFill>
                <a:highlight>
                  <a:srgbClr val="FFFFFF"/>
                </a:highlight>
                <a:latin typeface="Arial"/>
                <a:ea typeface="Arial"/>
                <a:cs typeface="Arial"/>
                <a:sym typeface="Arial"/>
              </a:rPr>
              <a:t>Q is 0 (LED L1 off), and both PB1 and PB2 are not pressed.</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2: PB2 is pushed. You now have a 1 on the D input, but the output Q remains as 0 because the E input hasn’t received an enable signal yet.</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3: When PB1 is pressed, a 1 on the E input appears and places the bit 1 from D to Q. When Q is 1 it turns on LED L1.</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4: PB1 and PB2 return to their original states in section 4, LED L1 remains ON indicating that the Q output has not changed.</a:t>
            </a:r>
            <a:endParaRPr sz="1500">
              <a:solidFill>
                <a:srgbClr val="2D3142"/>
              </a:solidFill>
              <a:highlight>
                <a:srgbClr val="FFFFFF"/>
              </a:highlight>
              <a:latin typeface="Arial"/>
              <a:ea typeface="Arial"/>
              <a:cs typeface="Arial"/>
              <a:sym typeface="Arial"/>
            </a:endParaRPr>
          </a:p>
        </p:txBody>
      </p:sp>
      <p:pic>
        <p:nvPicPr>
          <p:cNvPr id="651" name="Google Shape;651;p87"/>
          <p:cNvPicPr preferRelativeResize="0"/>
          <p:nvPr/>
        </p:nvPicPr>
        <p:blipFill>
          <a:blip r:embed="rId3">
            <a:alphaModFix/>
          </a:blip>
          <a:stretch>
            <a:fillRect/>
          </a:stretch>
        </p:blipFill>
        <p:spPr>
          <a:xfrm>
            <a:off x="4311600" y="659806"/>
            <a:ext cx="4832399" cy="2350140"/>
          </a:xfrm>
          <a:prstGeom prst="rect">
            <a:avLst/>
          </a:prstGeom>
          <a:noFill/>
          <a:ln>
            <a:noFill/>
          </a:ln>
        </p:spPr>
      </p:pic>
      <p:sp>
        <p:nvSpPr>
          <p:cNvPr id="652" name="Google Shape;652;p87"/>
          <p:cNvSpPr txBox="1"/>
          <p:nvPr>
            <p:ph idx="1" type="body"/>
          </p:nvPr>
        </p:nvSpPr>
        <p:spPr>
          <a:xfrm>
            <a:off x="4486225" y="2936950"/>
            <a:ext cx="3999900" cy="19305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73333"/>
              <a:buFont typeface="Arial"/>
              <a:buNone/>
            </a:pPr>
            <a:r>
              <a:rPr lang="en" sz="1500">
                <a:solidFill>
                  <a:srgbClr val="2D3142"/>
                </a:solidFill>
                <a:highlight>
                  <a:srgbClr val="FFFFFF"/>
                </a:highlight>
                <a:latin typeface="Arial"/>
                <a:ea typeface="Arial"/>
                <a:cs typeface="Arial"/>
                <a:sym typeface="Arial"/>
              </a:rPr>
              <a:t>To assemble the above circuit you need:</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230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Four NAND gates (Ex </a:t>
            </a:r>
            <a:r>
              <a:rPr lang="en" sz="1500" u="sng">
                <a:solidFill>
                  <a:schemeClr val="hlink"/>
                </a:solidFill>
                <a:highlight>
                  <a:srgbClr val="FFFFFF"/>
                </a:highlight>
                <a:latin typeface="Arial"/>
                <a:ea typeface="Arial"/>
                <a:cs typeface="Arial"/>
                <a:sym typeface="Arial"/>
                <a:hlinkClick r:id="rId4"/>
              </a:rPr>
              <a:t>CD4011</a:t>
            </a:r>
            <a:r>
              <a:rPr lang="en" sz="1500">
                <a:solidFill>
                  <a:srgbClr val="2D3142"/>
                </a:solidFill>
                <a:highlight>
                  <a:srgbClr val="FFFFFF"/>
                </a:highlight>
                <a:latin typeface="Arial"/>
                <a:ea typeface="Arial"/>
                <a:cs typeface="Arial"/>
                <a:sym typeface="Arial"/>
              </a:rPr>
              <a:t>)</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One NOT gate (Ex CD4049 or CD4069)</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2x pushbuttons</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1x LED</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2x 10 kΩ resistors (R1 and R2)</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1x 330 Ω resistors (R3)</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6" name="Shape 656"/>
        <p:cNvGrpSpPr/>
        <p:nvPr/>
      </p:nvGrpSpPr>
      <p:grpSpPr>
        <a:xfrm>
          <a:off x="0" y="0"/>
          <a:ext cx="0" cy="0"/>
          <a:chOff x="0" y="0"/>
          <a:chExt cx="0" cy="0"/>
        </a:xfrm>
      </p:grpSpPr>
      <p:sp>
        <p:nvSpPr>
          <p:cNvPr id="657" name="Google Shape;657;p8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a:t>
            </a:r>
            <a:endParaRPr/>
          </a:p>
        </p:txBody>
      </p:sp>
      <p:sp>
        <p:nvSpPr>
          <p:cNvPr id="658" name="Google Shape;658;p8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Two inputs: CLK, D</a:t>
            </a:r>
            <a:endParaRPr/>
          </a:p>
          <a:p>
            <a:pPr indent="-304800" lvl="1" marL="914400" rtl="0" algn="l">
              <a:spcBef>
                <a:spcPts val="0"/>
              </a:spcBef>
              <a:spcAft>
                <a:spcPts val="0"/>
              </a:spcAft>
              <a:buSzPts val="1200"/>
              <a:buChar char="○"/>
            </a:pPr>
            <a:r>
              <a:rPr b="1" lang="en"/>
              <a:t>CLK:</a:t>
            </a:r>
            <a:r>
              <a:rPr lang="en"/>
              <a:t> controls when the output changes</a:t>
            </a:r>
            <a:endParaRPr/>
          </a:p>
          <a:p>
            <a:pPr indent="-304800" lvl="1" marL="914400" rtl="0" algn="l">
              <a:spcBef>
                <a:spcPts val="0"/>
              </a:spcBef>
              <a:spcAft>
                <a:spcPts val="0"/>
              </a:spcAft>
              <a:buSzPts val="1200"/>
              <a:buChar char="○"/>
            </a:pPr>
            <a:r>
              <a:rPr b="1" lang="en"/>
              <a:t>D</a:t>
            </a:r>
            <a:r>
              <a:rPr lang="en"/>
              <a:t> (the data input): controls what the output changes to</a:t>
            </a:r>
            <a:endParaRPr/>
          </a:p>
          <a:p>
            <a:pPr indent="-317500" lvl="0" marL="457200" rtl="0" algn="l">
              <a:spcBef>
                <a:spcPts val="0"/>
              </a:spcBef>
              <a:spcAft>
                <a:spcPts val="0"/>
              </a:spcAft>
              <a:buSzPts val="1400"/>
              <a:buChar char="●"/>
            </a:pPr>
            <a:r>
              <a:rPr lang="en"/>
              <a:t>Fixes Issues with SR Latch when both S and R are asserted.</a:t>
            </a:r>
            <a:endParaRPr/>
          </a:p>
          <a:p>
            <a:pPr indent="-317500" lvl="0" marL="457200" rtl="0" algn="l">
              <a:spcBef>
                <a:spcPts val="0"/>
              </a:spcBef>
              <a:spcAft>
                <a:spcPts val="0"/>
              </a:spcAft>
              <a:buSzPts val="1400"/>
              <a:buChar char="●"/>
            </a:pPr>
            <a:r>
              <a:rPr lang="en"/>
              <a:t>Function</a:t>
            </a:r>
            <a:endParaRPr/>
          </a:p>
          <a:p>
            <a:pPr indent="-304800" lvl="1" marL="914400" rtl="0" algn="l">
              <a:spcBef>
                <a:spcPts val="0"/>
              </a:spcBef>
              <a:spcAft>
                <a:spcPts val="0"/>
              </a:spcAft>
              <a:buSzPts val="1200"/>
              <a:buChar char="○"/>
            </a:pPr>
            <a:r>
              <a:rPr lang="en"/>
              <a:t>When CLK = 1</a:t>
            </a:r>
            <a:endParaRPr/>
          </a:p>
          <a:p>
            <a:pPr indent="-304800" lvl="2" marL="1371600" rtl="0" algn="l">
              <a:spcBef>
                <a:spcPts val="0"/>
              </a:spcBef>
              <a:spcAft>
                <a:spcPts val="0"/>
              </a:spcAft>
              <a:buSzPts val="1200"/>
              <a:buChar char="■"/>
            </a:pPr>
            <a:r>
              <a:rPr lang="en"/>
              <a:t>D passes through to Q (transparent)</a:t>
            </a:r>
            <a:endParaRPr/>
          </a:p>
          <a:p>
            <a:pPr indent="-304800" lvl="1" marL="914400" rtl="0" algn="l">
              <a:spcBef>
                <a:spcPts val="0"/>
              </a:spcBef>
              <a:spcAft>
                <a:spcPts val="0"/>
              </a:spcAft>
              <a:buSzPts val="1200"/>
              <a:buChar char="○"/>
            </a:pPr>
            <a:r>
              <a:rPr lang="en"/>
              <a:t>When CLK = 0</a:t>
            </a:r>
            <a:endParaRPr/>
          </a:p>
          <a:p>
            <a:pPr indent="-304800" lvl="2" marL="1371600" rtl="0" algn="l">
              <a:spcBef>
                <a:spcPts val="0"/>
              </a:spcBef>
              <a:spcAft>
                <a:spcPts val="0"/>
              </a:spcAft>
              <a:buSzPts val="1200"/>
              <a:buChar char="■"/>
            </a:pPr>
            <a:r>
              <a:rPr lang="en"/>
              <a:t>Q holds its previous value (opaque) </a:t>
            </a:r>
            <a:endParaRPr/>
          </a:p>
          <a:p>
            <a:pPr indent="-317500" lvl="0" marL="457200" rtl="0" algn="l">
              <a:spcBef>
                <a:spcPts val="0"/>
              </a:spcBef>
              <a:spcAft>
                <a:spcPts val="0"/>
              </a:spcAft>
              <a:buSzPts val="1400"/>
              <a:buChar char="●"/>
            </a:pPr>
            <a:r>
              <a:rPr lang="en"/>
              <a:t>Avoids invalid case when Q ≠ NOT Q </a:t>
            </a:r>
            <a:endParaRPr/>
          </a:p>
        </p:txBody>
      </p:sp>
      <p:pic>
        <p:nvPicPr>
          <p:cNvPr id="659" name="Google Shape;659;p88"/>
          <p:cNvPicPr preferRelativeResize="0"/>
          <p:nvPr/>
        </p:nvPicPr>
        <p:blipFill>
          <a:blip r:embed="rId3">
            <a:alphaModFix/>
          </a:blip>
          <a:stretch>
            <a:fillRect/>
          </a:stretch>
        </p:blipFill>
        <p:spPr>
          <a:xfrm>
            <a:off x="4832399" y="690709"/>
            <a:ext cx="3999899" cy="1343470"/>
          </a:xfrm>
          <a:prstGeom prst="rect">
            <a:avLst/>
          </a:prstGeom>
          <a:noFill/>
          <a:ln>
            <a:noFill/>
          </a:ln>
        </p:spPr>
      </p:pic>
      <p:pic>
        <p:nvPicPr>
          <p:cNvPr id="660" name="Google Shape;660;p88"/>
          <p:cNvPicPr preferRelativeResize="0"/>
          <p:nvPr/>
        </p:nvPicPr>
        <p:blipFill>
          <a:blip r:embed="rId4">
            <a:alphaModFix/>
          </a:blip>
          <a:stretch>
            <a:fillRect/>
          </a:stretch>
        </p:blipFill>
        <p:spPr>
          <a:xfrm>
            <a:off x="4572000" y="2379062"/>
            <a:ext cx="4371976" cy="16283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Practice with a D Latch</a:t>
            </a:r>
            <a:endParaRPr/>
          </a:p>
        </p:txBody>
      </p:sp>
      <p:pic>
        <p:nvPicPr>
          <p:cNvPr id="666" name="Google Shape;666;p89"/>
          <p:cNvPicPr preferRelativeResize="0"/>
          <p:nvPr/>
        </p:nvPicPr>
        <p:blipFill rotWithShape="1">
          <a:blip r:embed="rId3">
            <a:alphaModFix/>
          </a:blip>
          <a:srcRect b="0" l="0" r="0" t="0"/>
          <a:stretch/>
        </p:blipFill>
        <p:spPr>
          <a:xfrm>
            <a:off x="448526" y="1519800"/>
            <a:ext cx="6585369" cy="30490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Flip Flops</a:t>
            </a:r>
            <a:endParaRPr/>
          </a:p>
        </p:txBody>
      </p:sp>
      <p:sp>
        <p:nvSpPr>
          <p:cNvPr id="672" name="Google Shape;67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a:t>
            </a:r>
            <a:r>
              <a:rPr lang="en"/>
              <a:t> latch can change its output at any time as long as it’s enabled, a flip flop is an edge-triggered device that needs a clock transition to change its output.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SR Flip Flop</a:t>
            </a:r>
            <a:endParaRPr/>
          </a:p>
        </p:txBody>
      </p:sp>
      <p:pic>
        <p:nvPicPr>
          <p:cNvPr descr="Machine generated alternative text:&#10;FIGURE 2.36 &#10;The clocked RS flip-flop &#10;RS latch " id="678" name="Google Shape;678;p91"/>
          <p:cNvPicPr preferRelativeResize="0"/>
          <p:nvPr/>
        </p:nvPicPr>
        <p:blipFill rotWithShape="1">
          <a:blip r:embed="rId3">
            <a:alphaModFix/>
          </a:blip>
          <a:srcRect b="0" l="0" r="0" t="0"/>
          <a:stretch/>
        </p:blipFill>
        <p:spPr>
          <a:xfrm>
            <a:off x="2112174" y="1412498"/>
            <a:ext cx="4586700" cy="215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types</a:t>
            </a:r>
            <a:endParaRPr/>
          </a:p>
        </p:txBody>
      </p:sp>
      <p:sp>
        <p:nvSpPr>
          <p:cNvPr id="173" name="Google Shape;17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A collection of bits can be</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Signed integer			temperature</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Unsigned integer		      </a:t>
            </a:r>
            <a:r>
              <a:rPr lang="en" sz="2000">
                <a:solidFill>
                  <a:schemeClr val="dk1"/>
                </a:solidFill>
              </a:rPr>
              <a:t>attending student count</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Computer Instruction		</a:t>
            </a:r>
            <a:r>
              <a:rPr lang="en" sz="2000">
                <a:solidFill>
                  <a:schemeClr val="dk1"/>
                </a:solidFill>
              </a:rPr>
              <a:t>plan binary to be decoded</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Floating Point Number		partial number values</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Image				jpeg, </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Audio				mp3, wav, </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Character			ascii, Unicode, UTF</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Pointer (Address)		</a:t>
            </a:r>
            <a:r>
              <a:rPr lang="en" sz="1400">
                <a:solidFill>
                  <a:schemeClr val="dk1"/>
                </a:solidFill>
              </a:rPr>
              <a:t>Machine’s bytes counted in binary</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2400">
                <a:solidFill>
                  <a:schemeClr val="dk1"/>
                </a:solidFill>
              </a:rPr>
              <a:t>	</a:t>
            </a:r>
            <a:endParaRPr sz="1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 Flip-Flop</a:t>
            </a:r>
            <a:endParaRPr/>
          </a:p>
        </p:txBody>
      </p:sp>
      <p:pic>
        <p:nvPicPr>
          <p:cNvPr descr="E:\CengageBook\FiguresForStudentTotes\Clements 1e JPG_files\ch02\87046-02-037.jpg" id="684" name="Google Shape;684;p92"/>
          <p:cNvPicPr preferRelativeResize="0"/>
          <p:nvPr/>
        </p:nvPicPr>
        <p:blipFill rotWithShape="1">
          <a:blip r:embed="rId3">
            <a:alphaModFix/>
          </a:blip>
          <a:srcRect b="0" l="0" r="33730" t="0"/>
          <a:stretch/>
        </p:blipFill>
        <p:spPr>
          <a:xfrm>
            <a:off x="844550" y="1076326"/>
            <a:ext cx="3151500" cy="1739350"/>
          </a:xfrm>
          <a:prstGeom prst="rect">
            <a:avLst/>
          </a:prstGeom>
          <a:noFill/>
          <a:ln>
            <a:noFill/>
          </a:ln>
        </p:spPr>
      </p:pic>
      <p:pic>
        <p:nvPicPr>
          <p:cNvPr id="685" name="Google Shape;685;p92"/>
          <p:cNvPicPr preferRelativeResize="0"/>
          <p:nvPr/>
        </p:nvPicPr>
        <p:blipFill rotWithShape="1">
          <a:blip r:embed="rId4">
            <a:alphaModFix/>
          </a:blip>
          <a:srcRect b="0" l="0" r="0" t="0"/>
          <a:stretch/>
        </p:blipFill>
        <p:spPr>
          <a:xfrm>
            <a:off x="4930700" y="1229751"/>
            <a:ext cx="3657995" cy="178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Practice with a D Flip-Flop</a:t>
            </a:r>
            <a:endParaRPr/>
          </a:p>
        </p:txBody>
      </p:sp>
      <p:pic>
        <p:nvPicPr>
          <p:cNvPr id="691" name="Google Shape;691;p93"/>
          <p:cNvPicPr preferRelativeResize="0"/>
          <p:nvPr/>
        </p:nvPicPr>
        <p:blipFill rotWithShape="1">
          <a:blip r:embed="rId3">
            <a:alphaModFix/>
          </a:blip>
          <a:srcRect b="0" l="0" r="0" t="0"/>
          <a:stretch/>
        </p:blipFill>
        <p:spPr>
          <a:xfrm>
            <a:off x="800226" y="1152475"/>
            <a:ext cx="7378714" cy="3416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Timing in Sequential Circuits</a:t>
            </a:r>
            <a:endParaRPr/>
          </a:p>
        </p:txBody>
      </p:sp>
      <p:pic>
        <p:nvPicPr>
          <p:cNvPr descr="E:\CengageBook\FiguresForStudentTotes\Clements 1e JPG_files\ch02\87046-02-040.jpg" id="697" name="Google Shape;697;p94"/>
          <p:cNvPicPr preferRelativeResize="0"/>
          <p:nvPr/>
        </p:nvPicPr>
        <p:blipFill rotWithShape="1">
          <a:blip r:embed="rId3">
            <a:alphaModFix/>
          </a:blip>
          <a:srcRect b="0" l="0" r="0" t="0"/>
          <a:stretch/>
        </p:blipFill>
        <p:spPr>
          <a:xfrm>
            <a:off x="1411278" y="1193799"/>
            <a:ext cx="3500950" cy="3642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Timing in Sequential Circuits (Pipelining)</a:t>
            </a:r>
            <a:endParaRPr/>
          </a:p>
        </p:txBody>
      </p:sp>
      <p:pic>
        <p:nvPicPr>
          <p:cNvPr descr="E:\CengageBook\FiguresForStudentTotes\Clements 1e JPG_files\ch02\87046-02-041.jpg" id="703" name="Google Shape;703;p95"/>
          <p:cNvPicPr preferRelativeResize="0"/>
          <p:nvPr/>
        </p:nvPicPr>
        <p:blipFill rotWithShape="1">
          <a:blip r:embed="rId3">
            <a:alphaModFix/>
          </a:blip>
          <a:srcRect b="0" l="0" r="0" t="0"/>
          <a:stretch/>
        </p:blipFill>
        <p:spPr>
          <a:xfrm>
            <a:off x="1053324" y="1089999"/>
            <a:ext cx="4824399" cy="3736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a:t>
            </a:r>
            <a:endParaRPr/>
          </a:p>
        </p:txBody>
      </p:sp>
      <p:sp>
        <p:nvSpPr>
          <p:cNvPr id="709" name="Google Shape;709;p96"/>
          <p:cNvSpPr txBox="1"/>
          <p:nvPr>
            <p:ph idx="1" type="body"/>
          </p:nvPr>
        </p:nvSpPr>
        <p:spPr>
          <a:xfrm>
            <a:off x="311700" y="3661175"/>
            <a:ext cx="8520600" cy="907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000"/>
              </a:spcAft>
              <a:buNone/>
            </a:pPr>
            <a:r>
              <a:rPr lang="en"/>
              <a:t>The register is an m-bit storage element that uses m flip-flops to store an m-bit word. The clock inputs of the flip-flops are connected together and all flip-flops are clocked together.</a:t>
            </a:r>
            <a:endParaRPr/>
          </a:p>
        </p:txBody>
      </p:sp>
      <p:pic>
        <p:nvPicPr>
          <p:cNvPr descr="E:\CengageBook\FiguresForStudentTotes\Clements 1e JPG_files\ch02\87046-02-044.jpg" id="710" name="Google Shape;710;p96"/>
          <p:cNvPicPr preferRelativeResize="0"/>
          <p:nvPr/>
        </p:nvPicPr>
        <p:blipFill rotWithShape="1">
          <a:blip r:embed="rId3">
            <a:alphaModFix/>
          </a:blip>
          <a:srcRect b="0" l="0" r="0" t="0"/>
          <a:stretch/>
        </p:blipFill>
        <p:spPr>
          <a:xfrm>
            <a:off x="762651" y="1313076"/>
            <a:ext cx="6390126" cy="2224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Shift Register</a:t>
            </a:r>
            <a:endParaRPr/>
          </a:p>
        </p:txBody>
      </p:sp>
      <p:sp>
        <p:nvSpPr>
          <p:cNvPr id="716" name="Google Shape;716;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Font typeface="Arial"/>
              <a:buNone/>
            </a:pPr>
            <a:r>
              <a:rPr lang="en" sz="2000">
                <a:solidFill>
                  <a:schemeClr val="dk1"/>
                </a:solidFill>
              </a:rPr>
              <a:t>This shift register shifts </a:t>
            </a:r>
            <a:r>
              <a:rPr lang="en" sz="2000">
                <a:solidFill>
                  <a:srgbClr val="FF0000"/>
                </a:solidFill>
              </a:rPr>
              <a:t>right</a:t>
            </a:r>
            <a:r>
              <a:rPr lang="en" sz="2000">
                <a:solidFill>
                  <a:schemeClr val="dk1"/>
                </a:solidFill>
              </a:rPr>
              <a:t> only. A shift register can be designed to shift </a:t>
            </a:r>
            <a:r>
              <a:rPr lang="en" sz="2000">
                <a:solidFill>
                  <a:srgbClr val="FF0000"/>
                </a:solidFill>
              </a:rPr>
              <a:t>left</a:t>
            </a:r>
            <a:r>
              <a:rPr lang="en" sz="2000">
                <a:solidFill>
                  <a:schemeClr val="dk1"/>
                </a:solidFill>
              </a:rPr>
              <a:t> only, to be capable of shifting left or right, and to have </a:t>
            </a:r>
            <a:r>
              <a:rPr lang="en" sz="2000">
                <a:solidFill>
                  <a:srgbClr val="FF0000"/>
                </a:solidFill>
              </a:rPr>
              <a:t>parallel</a:t>
            </a:r>
            <a:r>
              <a:rPr lang="en" sz="2000">
                <a:solidFill>
                  <a:schemeClr val="dk1"/>
                </a:solidFill>
              </a:rPr>
              <a:t> </a:t>
            </a:r>
            <a:r>
              <a:rPr lang="en" sz="2000">
                <a:solidFill>
                  <a:srgbClr val="FF0000"/>
                </a:solidFill>
              </a:rPr>
              <a:t>load</a:t>
            </a:r>
            <a:r>
              <a:rPr lang="en" sz="2000">
                <a:solidFill>
                  <a:schemeClr val="dk1"/>
                </a:solidFill>
              </a:rPr>
              <a:t>. Shifting is useful to multiply or divide by powers of 2. It can also be used to look at individual bits of the contents of a register so that decisions can be made based on their value.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endParaRPr>
          </a:p>
          <a:p>
            <a:pPr indent="0" lvl="0" marL="0" rtl="0" algn="l">
              <a:spcBef>
                <a:spcPts val="0"/>
              </a:spcBef>
              <a:spcAft>
                <a:spcPts val="1000"/>
              </a:spcAft>
              <a:buNone/>
            </a:pPr>
            <a:r>
              <a:t/>
            </a:r>
            <a:endParaRPr/>
          </a:p>
        </p:txBody>
      </p:sp>
      <p:pic>
        <p:nvPicPr>
          <p:cNvPr descr="E:\CengageBook\FiguresForStudentTotes\Clements 1e JPG_files\ch02\87046-02-045.jpg" id="717" name="Google Shape;717;p97"/>
          <p:cNvPicPr preferRelativeResize="0"/>
          <p:nvPr/>
        </p:nvPicPr>
        <p:blipFill rotWithShape="1">
          <a:blip r:embed="rId3">
            <a:alphaModFix/>
          </a:blip>
          <a:srcRect b="0" l="0" r="0" t="0"/>
          <a:stretch/>
        </p:blipFill>
        <p:spPr>
          <a:xfrm>
            <a:off x="995649" y="2954323"/>
            <a:ext cx="6841075" cy="1892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Shift operations</a:t>
            </a:r>
            <a:endParaRPr/>
          </a:p>
        </p:txBody>
      </p:sp>
      <p:pic>
        <p:nvPicPr>
          <p:cNvPr descr="Machine generated alternative text:&#10;FIGURE 3.23 &#10;Shift operations &#10;LSL &#10;o &#10;In a logical shift, a zero is &#10;shifted in ar,d the bit shifted &#10;out is copied to the carry bit of &#10;the condition code register. &#10;In an arithmetic shift, the &#10;nurnber is either multiplied &#10;by 2 (ASL) Or divided by 2 &#10;(ASR). The sign Of a twos &#10;number is &#10;preserved. &#10;The bit shifted out is copied &#10;into the carry bit. &#10;In a rotate operation, the bit &#10;shifted Out is copied into the &#10;bit vacated at the other end &#10;(i.e., no bit is lost during a rotate). &quot; &#10;The bit shifted Out is also copied &#10;into the carry bit. &#10;Il*-c:——- &#10;LSR &#10;Operand &#10;(a) Logical shift &#10;MSB &#10;ASL &#10;Operand &#10;ASR &#10;Operand &#10;(b) Arithmetic shift &#10;ROL &#10;Operand &#10;ROR &#10;Operand &#10;(c) Rotate " id="723" name="Google Shape;723;p98"/>
          <p:cNvPicPr preferRelativeResize="0"/>
          <p:nvPr/>
        </p:nvPicPr>
        <p:blipFill rotWithShape="1">
          <a:blip r:embed="rId3">
            <a:alphaModFix/>
          </a:blip>
          <a:srcRect b="0" l="0" r="0" t="0"/>
          <a:stretch/>
        </p:blipFill>
        <p:spPr>
          <a:xfrm>
            <a:off x="311700" y="1086175"/>
            <a:ext cx="3561000" cy="3821700"/>
          </a:xfrm>
          <a:prstGeom prst="rect">
            <a:avLst/>
          </a:prstGeom>
          <a:noFill/>
          <a:ln>
            <a:noFill/>
          </a:ln>
        </p:spPr>
      </p:pic>
      <p:graphicFrame>
        <p:nvGraphicFramePr>
          <p:cNvPr id="724" name="Google Shape;724;p98"/>
          <p:cNvGraphicFramePr/>
          <p:nvPr/>
        </p:nvGraphicFramePr>
        <p:xfrm>
          <a:off x="4269995" y="1836329"/>
          <a:ext cx="3000000" cy="3000000"/>
        </p:xfrm>
        <a:graphic>
          <a:graphicData uri="http://schemas.openxmlformats.org/drawingml/2006/table">
            <a:tbl>
              <a:tblPr>
                <a:noFill/>
                <a:tableStyleId>{9EA068F6-B3FE-4F4B-8A6E-87D5D81E373F}</a:tableStyleId>
              </a:tblPr>
              <a:tblGrid>
                <a:gridCol w="1965425"/>
                <a:gridCol w="240875"/>
                <a:gridCol w="965575"/>
                <a:gridCol w="250825"/>
                <a:gridCol w="976925"/>
              </a:tblGrid>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type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Left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Right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Original bit pattern before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1101 0111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1101 0111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Logical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0110 1011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Arithmetic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Circular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Parallel Load Capacity</a:t>
            </a:r>
            <a:endParaRPr/>
          </a:p>
        </p:txBody>
      </p:sp>
      <p:pic>
        <p:nvPicPr>
          <p:cNvPr descr="Machine generated alternative text:&#10;FIGURE 2.48 &#10;Shift register with a parallel load capability &#10;Shift clock &#10;Load/shift &#10;Multiplexer &#10;Di &#10;Di &#10;c &#10;Multiplexer &#10;'-1 &#10;Parallel load inputs &#10;DI-I Qi_l &#10;Multiplexer &#10;Di_2 &#10;Di_2 " id="730" name="Google Shape;730;p99"/>
          <p:cNvPicPr preferRelativeResize="0"/>
          <p:nvPr/>
        </p:nvPicPr>
        <p:blipFill rotWithShape="1">
          <a:blip r:embed="rId3">
            <a:alphaModFix/>
          </a:blip>
          <a:srcRect b="0" l="0" r="0" t="0"/>
          <a:stretch/>
        </p:blipFill>
        <p:spPr>
          <a:xfrm>
            <a:off x="502450" y="1219673"/>
            <a:ext cx="7772400" cy="3079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Serial Input/ Serial Output</a:t>
            </a:r>
            <a:endParaRPr/>
          </a:p>
        </p:txBody>
      </p:sp>
      <p:pic>
        <p:nvPicPr>
          <p:cNvPr descr="Machine generated alternative text:&#10;SOA &#10;Shift register A &#10;CI,K &#10;SIB &#10;SOB &#10;Shift register B &#10;CLK &#10;Clock &#10;Shift &#10;control &#10;Clock &#10;Shift &#10;control &#10;CLK &#10;(a) Block diagram &#10;(b) Timing diagram " id="736" name="Google Shape;736;p100"/>
          <p:cNvPicPr preferRelativeResize="0"/>
          <p:nvPr/>
        </p:nvPicPr>
        <p:blipFill rotWithShape="1">
          <a:blip r:embed="rId3">
            <a:alphaModFix/>
          </a:blip>
          <a:srcRect b="0" l="0" r="0" t="0"/>
          <a:stretch/>
        </p:blipFill>
        <p:spPr>
          <a:xfrm>
            <a:off x="1619250" y="1174452"/>
            <a:ext cx="4249375" cy="3618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Serial Adder</a:t>
            </a:r>
            <a:endParaRPr/>
          </a:p>
        </p:txBody>
      </p:sp>
      <p:pic>
        <p:nvPicPr>
          <p:cNvPr descr="Machine generated alternative text:&#10;Shift &#10;ontrol &#10;CLK &#10;Serial &#10;input &#10;so &#10;Shift register A &#10;(Augend) &#10;so &#10;Shift register B &#10;(Addend) &#10;Clear " id="742" name="Google Shape;742;p101"/>
          <p:cNvPicPr preferRelativeResize="0"/>
          <p:nvPr/>
        </p:nvPicPr>
        <p:blipFill rotWithShape="1">
          <a:blip r:embed="rId3">
            <a:alphaModFix/>
          </a:blip>
          <a:srcRect b="0" l="0" r="0" t="0"/>
          <a:stretch/>
        </p:blipFill>
        <p:spPr>
          <a:xfrm>
            <a:off x="1844125" y="905674"/>
            <a:ext cx="4499100" cy="391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Bases in Number Systems</a:t>
            </a:r>
            <a:endParaRPr/>
          </a:p>
        </p:txBody>
      </p:sp>
      <p:sp>
        <p:nvSpPr>
          <p:cNvPr id="179" name="Google Shape;17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Humans use base </a:t>
            </a:r>
            <a:r>
              <a:rPr lang="en" sz="2400">
                <a:solidFill>
                  <a:srgbClr val="FF0000"/>
                </a:solidFill>
              </a:rPr>
              <a:t>ten</a:t>
            </a:r>
            <a:r>
              <a:rPr lang="en" sz="2400">
                <a:solidFill>
                  <a:schemeClr val="dk1"/>
                </a:solidFill>
              </a:rPr>
              <a:t>, computers use base </a:t>
            </a:r>
            <a:r>
              <a:rPr lang="en" sz="2400">
                <a:solidFill>
                  <a:srgbClr val="FF0000"/>
                </a:solidFill>
              </a:rPr>
              <a:t>2</a:t>
            </a:r>
            <a:r>
              <a:rPr lang="en" sz="2400">
                <a:solidFill>
                  <a:schemeClr val="dk1"/>
                </a:solidFill>
              </a:rPr>
              <a:t>.</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Humans use </a:t>
            </a:r>
            <a:r>
              <a:rPr lang="en" sz="2400">
                <a:solidFill>
                  <a:srgbClr val="FF0000"/>
                </a:solidFill>
              </a:rPr>
              <a:t>plus</a:t>
            </a:r>
            <a:r>
              <a:rPr lang="en" sz="2400">
                <a:solidFill>
                  <a:schemeClr val="dk1"/>
                </a:solidFill>
              </a:rPr>
              <a:t> or </a:t>
            </a:r>
            <a:r>
              <a:rPr lang="en" sz="2400">
                <a:solidFill>
                  <a:srgbClr val="FF0000"/>
                </a:solidFill>
              </a:rPr>
              <a:t>minus</a:t>
            </a:r>
            <a:r>
              <a:rPr lang="en" sz="2400">
                <a:solidFill>
                  <a:schemeClr val="dk1"/>
                </a:solidFill>
              </a:rPr>
              <a:t> to indicate </a:t>
            </a:r>
            <a:r>
              <a:rPr lang="en" sz="2400">
                <a:solidFill>
                  <a:srgbClr val="FF0000"/>
                </a:solidFill>
              </a:rPr>
              <a:t>sign</a:t>
            </a:r>
            <a:r>
              <a:rPr lang="en" sz="2400">
                <a:solidFill>
                  <a:schemeClr val="dk1"/>
                </a:solidFill>
              </a:rPr>
              <a:t> but we’re lazy so we leave off the </a:t>
            </a:r>
            <a:r>
              <a:rPr lang="en" sz="2400">
                <a:solidFill>
                  <a:srgbClr val="FF0000"/>
                </a:solidFill>
              </a:rPr>
              <a:t>plus sign </a:t>
            </a:r>
            <a:r>
              <a:rPr lang="en" sz="2400">
                <a:solidFill>
                  <a:schemeClr val="dk1"/>
                </a:solidFill>
              </a:rPr>
              <a:t>and assume unless indicated negative.</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Computers can do this as well, it’s called </a:t>
            </a:r>
            <a:r>
              <a:rPr lang="en" sz="2400">
                <a:solidFill>
                  <a:srgbClr val="FF0000"/>
                </a:solidFill>
              </a:rPr>
              <a:t>sign</a:t>
            </a:r>
            <a:r>
              <a:rPr lang="en" sz="2400">
                <a:solidFill>
                  <a:schemeClr val="dk1"/>
                </a:solidFill>
              </a:rPr>
              <a:t> and </a:t>
            </a:r>
            <a:r>
              <a:rPr lang="en" sz="2400">
                <a:solidFill>
                  <a:srgbClr val="FF0000"/>
                </a:solidFill>
              </a:rPr>
              <a:t>magnitude</a:t>
            </a:r>
            <a:r>
              <a:rPr lang="en" sz="2400">
                <a:solidFill>
                  <a:schemeClr val="dk1"/>
                </a:solidFill>
              </a:rPr>
              <a:t> representation but it’s rarely used.</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What is used is something called </a:t>
            </a:r>
            <a:r>
              <a:rPr lang="en" sz="2400">
                <a:solidFill>
                  <a:srgbClr val="FF0000"/>
                </a:solidFill>
              </a:rPr>
              <a:t>signed 2’s complement </a:t>
            </a:r>
            <a:r>
              <a:rPr lang="en" sz="2400">
                <a:solidFill>
                  <a:schemeClr val="dk1"/>
                </a:solidFill>
              </a:rPr>
              <a:t>representation </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Positive numbers are easier, so we’ll start there</a:t>
            </a:r>
            <a:endParaRPr sz="1400">
              <a:solidFill>
                <a:schemeClr val="dk1"/>
              </a:solidFill>
            </a:endParaRPr>
          </a:p>
          <a:p>
            <a:pPr indent="-297180" lvl="1" marL="800100" rtl="0" algn="l">
              <a:lnSpc>
                <a:spcPct val="115000"/>
              </a:lnSpc>
              <a:spcBef>
                <a:spcPts val="0"/>
              </a:spcBef>
              <a:spcAft>
                <a:spcPts val="0"/>
              </a:spcAft>
              <a:buClr>
                <a:schemeClr val="dk1"/>
              </a:buClr>
              <a:buSzPct val="100000"/>
              <a:buFont typeface="Avenir"/>
              <a:buChar char="•"/>
            </a:pPr>
            <a:r>
              <a:rPr lang="en" sz="2400">
                <a:solidFill>
                  <a:schemeClr val="dk1"/>
                </a:solidFill>
              </a:rPr>
              <a:t>From base 6 to base 10: +1345</a:t>
            </a:r>
            <a:r>
              <a:rPr baseline="-25000" lang="en" sz="2400">
                <a:solidFill>
                  <a:schemeClr val="dk1"/>
                </a:solidFill>
              </a:rPr>
              <a:t>6</a:t>
            </a:r>
            <a:r>
              <a:rPr lang="en" sz="2400">
                <a:solidFill>
                  <a:schemeClr val="dk1"/>
                </a:solidFill>
              </a:rPr>
              <a:t> 🡪 353</a:t>
            </a:r>
            <a:r>
              <a:rPr baseline="-25000" lang="en" sz="2400">
                <a:solidFill>
                  <a:schemeClr val="dk1"/>
                </a:solidFill>
              </a:rPr>
              <a:t>10</a:t>
            </a:r>
            <a:endParaRPr sz="2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Use expanded form to convert a base 6 to base 10</a:t>
            </a:r>
            <a:endParaRPr sz="1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1 x 6</a:t>
            </a:r>
            <a:r>
              <a:rPr baseline="30000" lang="en" sz="2400">
                <a:solidFill>
                  <a:schemeClr val="dk1"/>
                </a:solidFill>
              </a:rPr>
              <a:t>3</a:t>
            </a:r>
            <a:r>
              <a:rPr lang="en" sz="2400">
                <a:solidFill>
                  <a:schemeClr val="dk1"/>
                </a:solidFill>
              </a:rPr>
              <a:t> + 3 X 6</a:t>
            </a:r>
            <a:r>
              <a:rPr baseline="30000" lang="en" sz="2400">
                <a:solidFill>
                  <a:schemeClr val="dk1"/>
                </a:solidFill>
              </a:rPr>
              <a:t>2</a:t>
            </a:r>
            <a:r>
              <a:rPr lang="en" sz="2400">
                <a:solidFill>
                  <a:schemeClr val="dk1"/>
                </a:solidFill>
              </a:rPr>
              <a:t> + 4 x 6</a:t>
            </a:r>
            <a:r>
              <a:rPr baseline="30000" lang="en" sz="2400">
                <a:solidFill>
                  <a:schemeClr val="dk1"/>
                </a:solidFill>
              </a:rPr>
              <a:t>1</a:t>
            </a:r>
            <a:r>
              <a:rPr lang="en" sz="2400">
                <a:solidFill>
                  <a:schemeClr val="dk1"/>
                </a:solidFill>
              </a:rPr>
              <a:t> + 5 x 6</a:t>
            </a:r>
            <a:r>
              <a:rPr baseline="30000" lang="en" sz="2400">
                <a:solidFill>
                  <a:schemeClr val="dk1"/>
                </a:solidFill>
              </a:rPr>
              <a:t>0</a:t>
            </a:r>
            <a:endParaRPr sz="1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(1 x 216) + (3 x 36) + (4 x 6) + (5 x 1)</a:t>
            </a:r>
            <a:endParaRPr sz="2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(353</a:t>
            </a:r>
            <a:r>
              <a:rPr lang="en" sz="2400">
                <a:solidFill>
                  <a:schemeClr val="dk1"/>
                </a:solidFill>
              </a:rPr>
              <a:t>)</a:t>
            </a:r>
            <a:r>
              <a:rPr baseline="-25000" lang="en" sz="2400">
                <a:solidFill>
                  <a:schemeClr val="dk1"/>
                </a:solidFill>
              </a:rPr>
              <a:t>10</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0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Tristate Gates</a:t>
            </a:r>
            <a:endParaRPr/>
          </a:p>
        </p:txBody>
      </p:sp>
      <p:pic>
        <p:nvPicPr>
          <p:cNvPr id="748" name="Google Shape;748;p102"/>
          <p:cNvPicPr preferRelativeResize="0"/>
          <p:nvPr/>
        </p:nvPicPr>
        <p:blipFill>
          <a:blip r:embed="rId3">
            <a:alphaModFix/>
          </a:blip>
          <a:stretch>
            <a:fillRect/>
          </a:stretch>
        </p:blipFill>
        <p:spPr>
          <a:xfrm>
            <a:off x="1240825" y="1133829"/>
            <a:ext cx="6067949" cy="1792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Tristate Buffers</a:t>
            </a:r>
            <a:endParaRPr/>
          </a:p>
        </p:txBody>
      </p:sp>
      <p:pic>
        <p:nvPicPr>
          <p:cNvPr descr="Machine generated alternative text:&#10;Select &#10;Enable &#10;Select &#10;(a) 2-to-l-line mux &#10;decoder &#10;EN &#10;(b) 4-to-l-line mux " id="754" name="Google Shape;754;p103"/>
          <p:cNvPicPr preferRelativeResize="0"/>
          <p:nvPr/>
        </p:nvPicPr>
        <p:blipFill rotWithShape="1">
          <a:blip r:embed="rId3">
            <a:alphaModFix/>
          </a:blip>
          <a:srcRect b="0" l="0" r="0" t="0"/>
          <a:stretch/>
        </p:blipFill>
        <p:spPr>
          <a:xfrm>
            <a:off x="311700" y="1017722"/>
            <a:ext cx="6052500" cy="3446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Buses and Tristate Gates</a:t>
            </a:r>
            <a:endParaRPr/>
          </a:p>
        </p:txBody>
      </p:sp>
      <p:sp>
        <p:nvSpPr>
          <p:cNvPr id="760" name="Google Shape;760;p104"/>
          <p:cNvSpPr txBox="1"/>
          <p:nvPr>
            <p:ph idx="1" type="body"/>
          </p:nvPr>
        </p:nvSpPr>
        <p:spPr>
          <a:xfrm>
            <a:off x="311700" y="2931450"/>
            <a:ext cx="8520600" cy="1637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When we connect multiple drivers to a bus, we need a way for only one of them to drive the bus at a time. One way to do this is tristate gates with enable inputs that come from the output of a decoder so that only one tristate is enabled at a time.</a:t>
            </a:r>
            <a:endParaRPr/>
          </a:p>
        </p:txBody>
      </p:sp>
      <p:pic>
        <p:nvPicPr>
          <p:cNvPr descr="E:\CengageBook\FiguresForStudentTotes\Clements 1e JPG_files\ch02\87046-02-056.jpg" id="761" name="Google Shape;761;p104"/>
          <p:cNvPicPr preferRelativeResize="0"/>
          <p:nvPr/>
        </p:nvPicPr>
        <p:blipFill rotWithShape="1">
          <a:blip r:embed="rId3">
            <a:alphaModFix/>
          </a:blip>
          <a:srcRect b="0" l="0" r="0" t="0"/>
          <a:stretch/>
        </p:blipFill>
        <p:spPr>
          <a:xfrm>
            <a:off x="311702" y="1085827"/>
            <a:ext cx="5864000" cy="16374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 Buses and Functional Units</a:t>
            </a:r>
            <a:endParaRPr/>
          </a:p>
        </p:txBody>
      </p:sp>
      <p:sp>
        <p:nvSpPr>
          <p:cNvPr id="767" name="Google Shape;767;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E0 - E3 would come from a decoder</a:t>
            </a:r>
            <a:endParaRPr/>
          </a:p>
        </p:txBody>
      </p:sp>
      <p:pic>
        <p:nvPicPr>
          <p:cNvPr descr="E:\CengageBook\FiguresForStudentTotes\Clements 1e JPG_files\ch02\87046-02-057.jpg" id="768" name="Google Shape;768;p105"/>
          <p:cNvPicPr preferRelativeResize="0"/>
          <p:nvPr/>
        </p:nvPicPr>
        <p:blipFill rotWithShape="1">
          <a:blip r:embed="rId3">
            <a:alphaModFix/>
          </a:blip>
          <a:srcRect b="0" l="0" r="0" t="0"/>
          <a:stretch/>
        </p:blipFill>
        <p:spPr>
          <a:xfrm>
            <a:off x="2494152" y="1696825"/>
            <a:ext cx="4644150" cy="31688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0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Implementing a MOVE  (Copy) Instruction</a:t>
            </a:r>
            <a:endParaRPr/>
          </a:p>
        </p:txBody>
      </p:sp>
      <p:sp>
        <p:nvSpPr>
          <p:cNvPr id="774" name="Google Shape;774;p106"/>
          <p:cNvSpPr txBox="1"/>
          <p:nvPr>
            <p:ph idx="1" type="body"/>
          </p:nvPr>
        </p:nvSpPr>
        <p:spPr>
          <a:xfrm>
            <a:off x="5289375" y="1152475"/>
            <a:ext cx="35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pic>
        <p:nvPicPr>
          <p:cNvPr descr="E:\CengageBook\FiguresForStudentTotes\Clements 1e JPG_files\ch02\87046-02-058.jpg" id="775" name="Google Shape;775;p106"/>
          <p:cNvPicPr preferRelativeResize="0"/>
          <p:nvPr/>
        </p:nvPicPr>
        <p:blipFill rotWithShape="1">
          <a:blip r:embed="rId3">
            <a:alphaModFix/>
          </a:blip>
          <a:srcRect b="0" l="0" r="0" t="0"/>
          <a:stretch/>
        </p:blipFill>
        <p:spPr>
          <a:xfrm>
            <a:off x="669300" y="1011800"/>
            <a:ext cx="4235651" cy="38756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0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 Buses and an ALU</a:t>
            </a:r>
            <a:endParaRPr/>
          </a:p>
        </p:txBody>
      </p:sp>
      <p:pic>
        <p:nvPicPr>
          <p:cNvPr descr="E:\CengageBook\FiguresForStudentTotes\Clements 1e JPG_files\ch02\87046-02-059.jpg" id="781" name="Google Shape;781;p107"/>
          <p:cNvPicPr preferRelativeResize="0"/>
          <p:nvPr/>
        </p:nvPicPr>
        <p:blipFill rotWithShape="1">
          <a:blip r:embed="rId3">
            <a:alphaModFix/>
          </a:blip>
          <a:srcRect b="17972" l="0" r="0" t="0"/>
          <a:stretch/>
        </p:blipFill>
        <p:spPr>
          <a:xfrm>
            <a:off x="321700" y="1002550"/>
            <a:ext cx="3076650" cy="3310776"/>
          </a:xfrm>
          <a:prstGeom prst="rect">
            <a:avLst/>
          </a:prstGeom>
          <a:noFill/>
          <a:ln>
            <a:noFill/>
          </a:ln>
        </p:spPr>
      </p:pic>
      <p:pic>
        <p:nvPicPr>
          <p:cNvPr descr="E:\CengageBook\FiguresForStudentTotes\Clements 1e JPG_files\ch02\87046-02-059.jpg" id="782" name="Google Shape;782;p107"/>
          <p:cNvPicPr preferRelativeResize="0"/>
          <p:nvPr/>
        </p:nvPicPr>
        <p:blipFill rotWithShape="1">
          <a:blip r:embed="rId3">
            <a:alphaModFix/>
          </a:blip>
          <a:srcRect b="8084" l="22634" r="21340" t="81124"/>
          <a:stretch/>
        </p:blipFill>
        <p:spPr>
          <a:xfrm>
            <a:off x="999443" y="4316075"/>
            <a:ext cx="1853701" cy="4683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of the day</a:t>
            </a:r>
            <a:endParaRPr/>
          </a:p>
        </p:txBody>
      </p:sp>
      <p:sp>
        <p:nvSpPr>
          <p:cNvPr id="788" name="Google Shape;788;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solidFill>
                  <a:srgbClr val="0F0F0F"/>
                </a:solidFill>
                <a:highlight>
                  <a:srgbClr val="FFFFFF"/>
                </a:highlight>
              </a:rPr>
              <a:t>The History of the Integrated Circuit</a:t>
            </a:r>
            <a:endParaRPr b="1" sz="2300">
              <a:solidFill>
                <a:srgbClr val="0F0F0F"/>
              </a:solidFill>
              <a:highlight>
                <a:srgbClr val="FFFFFF"/>
              </a:highlight>
            </a:endParaRPr>
          </a:p>
          <a:p>
            <a:pPr indent="0" lvl="0" marL="0" rtl="0" algn="l">
              <a:spcBef>
                <a:spcPts val="0"/>
              </a:spcBef>
              <a:spcAft>
                <a:spcPts val="0"/>
              </a:spcAft>
              <a:buNone/>
            </a:pPr>
            <a:r>
              <a:rPr lang="en" u="sng">
                <a:solidFill>
                  <a:schemeClr val="hlink"/>
                </a:solidFill>
                <a:hlinkClick r:id="rId3"/>
              </a:rPr>
              <a:t>https://www.youtube.com/watch?v=SYSJefKc7L4</a:t>
            </a:r>
            <a:endParaRPr/>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